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60" r:id="rId4"/>
    <p:sldId id="287" r:id="rId5"/>
    <p:sldId id="288" r:id="rId6"/>
    <p:sldId id="282" r:id="rId7"/>
    <p:sldId id="289" r:id="rId8"/>
    <p:sldId id="283" r:id="rId9"/>
    <p:sldId id="290" r:id="rId10"/>
    <p:sldId id="285" r:id="rId11"/>
    <p:sldId id="291" r:id="rId12"/>
    <p:sldId id="286" r:id="rId13"/>
    <p:sldId id="292" r:id="rId14"/>
    <p:sldId id="293"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858" userDrawn="1">
          <p15:clr>
            <a:srgbClr val="A4A3A4"/>
          </p15:clr>
        </p15:guide>
        <p15:guide id="4" pos="1799" userDrawn="1">
          <p15:clr>
            <a:srgbClr val="A4A3A4"/>
          </p15:clr>
        </p15:guide>
        <p15:guide id="5" pos="438" userDrawn="1">
          <p15:clr>
            <a:srgbClr val="A4A3A4"/>
          </p15:clr>
        </p15:guide>
        <p15:guide id="6" pos="7242" userDrawn="1">
          <p15:clr>
            <a:srgbClr val="A4A3A4"/>
          </p15:clr>
        </p15:guide>
        <p15:guide id="7" orient="horz" pos="3929" userDrawn="1">
          <p15:clr>
            <a:srgbClr val="A4A3A4"/>
          </p15:clr>
        </p15:guide>
        <p15:guide id="8" orient="horz" pos="3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E18"/>
    <a:srgbClr val="11FFFF"/>
    <a:srgbClr val="F35120"/>
    <a:srgbClr val="FFC000"/>
    <a:srgbClr val="4AE4F4"/>
    <a:srgbClr val="0F5FF6"/>
    <a:srgbClr val="85756F"/>
    <a:srgbClr val="249A46"/>
    <a:srgbClr val="1673EA"/>
    <a:srgbClr val="2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showGuides="1">
      <p:cViewPr varScale="1">
        <p:scale>
          <a:sx n="74" d="100"/>
          <a:sy n="74" d="100"/>
        </p:scale>
        <p:origin x="484" y="56"/>
      </p:cViewPr>
      <p:guideLst>
        <p:guide orient="horz" pos="2160"/>
        <p:guide pos="3840"/>
        <p:guide pos="5858"/>
        <p:guide pos="1799"/>
        <p:guide pos="438"/>
        <p:guide pos="7242"/>
        <p:guide orient="horz" pos="3929"/>
        <p:guide orient="horz" pos="39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8C7DED0-182D-49D6-89B1-57DE003B6A7D}"/>
              </a:ext>
            </a:extLst>
          </p:cNvPr>
          <p:cNvSpPr>
            <a:spLocks noGrp="1"/>
          </p:cNvSpPr>
          <p:nvPr>
            <p:ph type="pic" sz="quarter" idx="10"/>
          </p:nvPr>
        </p:nvSpPr>
        <p:spPr>
          <a:xfrm>
            <a:off x="4738592" y="-1692194"/>
            <a:ext cx="6526994" cy="6526994"/>
          </a:xfrm>
          <a:custGeom>
            <a:avLst/>
            <a:gdLst>
              <a:gd name="connsiteX0" fmla="*/ 4892996 w 6526994"/>
              <a:gd name="connsiteY0" fmla="*/ 0 h 6526994"/>
              <a:gd name="connsiteX1" fmla="*/ 6526994 w 6526994"/>
              <a:gd name="connsiteY1" fmla="*/ 1633998 h 6526994"/>
              <a:gd name="connsiteX2" fmla="*/ 1633998 w 6526994"/>
              <a:gd name="connsiteY2" fmla="*/ 6526994 h 6526994"/>
              <a:gd name="connsiteX3" fmla="*/ 0 w 6526994"/>
              <a:gd name="connsiteY3" fmla="*/ 4892996 h 6526994"/>
            </a:gdLst>
            <a:ahLst/>
            <a:cxnLst>
              <a:cxn ang="0">
                <a:pos x="connsiteX0" y="connsiteY0"/>
              </a:cxn>
              <a:cxn ang="0">
                <a:pos x="connsiteX1" y="connsiteY1"/>
              </a:cxn>
              <a:cxn ang="0">
                <a:pos x="connsiteX2" y="connsiteY2"/>
              </a:cxn>
              <a:cxn ang="0">
                <a:pos x="connsiteX3" y="connsiteY3"/>
              </a:cxn>
            </a:cxnLst>
            <a:rect l="l" t="t" r="r" b="b"/>
            <a:pathLst>
              <a:path w="6526994" h="6526994">
                <a:moveTo>
                  <a:pt x="4892996" y="0"/>
                </a:moveTo>
                <a:lnTo>
                  <a:pt x="6526994" y="1633998"/>
                </a:lnTo>
                <a:lnTo>
                  <a:pt x="1633998" y="6526994"/>
                </a:lnTo>
                <a:lnTo>
                  <a:pt x="0" y="4892996"/>
                </a:lnTo>
                <a:close/>
              </a:path>
            </a:pathLst>
          </a:custGeom>
        </p:spPr>
        <p:txBody>
          <a:bodyPr wrap="square">
            <a:noAutofit/>
          </a:bodyPr>
          <a:lstStyle/>
          <a:p>
            <a:endParaRPr lang="en-IN"/>
          </a:p>
        </p:txBody>
      </p:sp>
    </p:spTree>
    <p:extLst>
      <p:ext uri="{BB962C8B-B14F-4D97-AF65-F5344CB8AC3E}">
        <p14:creationId xmlns:p14="http://schemas.microsoft.com/office/powerpoint/2010/main" val="3349754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7D9403DB-3E9B-469C-BD49-4BA62E5F5750}"/>
              </a:ext>
            </a:extLst>
          </p:cNvPr>
          <p:cNvSpPr>
            <a:spLocks noGrp="1"/>
          </p:cNvSpPr>
          <p:nvPr>
            <p:ph type="pic" sz="quarter" idx="12"/>
          </p:nvPr>
        </p:nvSpPr>
        <p:spPr>
          <a:xfrm>
            <a:off x="1971724" y="2530889"/>
            <a:ext cx="1781909" cy="1781909"/>
          </a:xfrm>
          <a:custGeom>
            <a:avLst/>
            <a:gdLst>
              <a:gd name="connsiteX0" fmla="*/ 890954 w 1781909"/>
              <a:gd name="connsiteY0" fmla="*/ 0 h 1781909"/>
              <a:gd name="connsiteX1" fmla="*/ 1781909 w 1781909"/>
              <a:gd name="connsiteY1" fmla="*/ 890954 h 1781909"/>
              <a:gd name="connsiteX2" fmla="*/ 890954 w 1781909"/>
              <a:gd name="connsiteY2" fmla="*/ 1781909 h 1781909"/>
              <a:gd name="connsiteX3" fmla="*/ 0 w 1781909"/>
              <a:gd name="connsiteY3" fmla="*/ 890954 h 1781909"/>
            </a:gdLst>
            <a:ahLst/>
            <a:cxnLst>
              <a:cxn ang="0">
                <a:pos x="connsiteX0" y="connsiteY0"/>
              </a:cxn>
              <a:cxn ang="0">
                <a:pos x="connsiteX1" y="connsiteY1"/>
              </a:cxn>
              <a:cxn ang="0">
                <a:pos x="connsiteX2" y="connsiteY2"/>
              </a:cxn>
              <a:cxn ang="0">
                <a:pos x="connsiteX3" y="connsiteY3"/>
              </a:cxn>
            </a:cxnLst>
            <a:rect l="l" t="t" r="r" b="b"/>
            <a:pathLst>
              <a:path w="1781909" h="1781909">
                <a:moveTo>
                  <a:pt x="890954" y="0"/>
                </a:moveTo>
                <a:lnTo>
                  <a:pt x="1781909" y="890954"/>
                </a:lnTo>
                <a:lnTo>
                  <a:pt x="890954" y="1781909"/>
                </a:lnTo>
                <a:lnTo>
                  <a:pt x="0" y="890954"/>
                </a:ln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CAE966A5-5E57-494F-A781-82319534BB99}"/>
              </a:ext>
            </a:extLst>
          </p:cNvPr>
          <p:cNvSpPr>
            <a:spLocks noGrp="1"/>
          </p:cNvSpPr>
          <p:nvPr>
            <p:ph type="pic" sz="quarter" idx="13" hasCustomPrompt="1"/>
          </p:nvPr>
        </p:nvSpPr>
        <p:spPr>
          <a:xfrm>
            <a:off x="5199748" y="2530888"/>
            <a:ext cx="1781909" cy="1781909"/>
          </a:xfrm>
          <a:custGeom>
            <a:avLst/>
            <a:gdLst>
              <a:gd name="connsiteX0" fmla="*/ 890954 w 1781909"/>
              <a:gd name="connsiteY0" fmla="*/ 0 h 1781909"/>
              <a:gd name="connsiteX1" fmla="*/ 1781909 w 1781909"/>
              <a:gd name="connsiteY1" fmla="*/ 890954 h 1781909"/>
              <a:gd name="connsiteX2" fmla="*/ 890954 w 1781909"/>
              <a:gd name="connsiteY2" fmla="*/ 1781909 h 1781909"/>
              <a:gd name="connsiteX3" fmla="*/ 0 w 1781909"/>
              <a:gd name="connsiteY3" fmla="*/ 890954 h 1781909"/>
            </a:gdLst>
            <a:ahLst/>
            <a:cxnLst>
              <a:cxn ang="0">
                <a:pos x="connsiteX0" y="connsiteY0"/>
              </a:cxn>
              <a:cxn ang="0">
                <a:pos x="connsiteX1" y="connsiteY1"/>
              </a:cxn>
              <a:cxn ang="0">
                <a:pos x="connsiteX2" y="connsiteY2"/>
              </a:cxn>
              <a:cxn ang="0">
                <a:pos x="connsiteX3" y="connsiteY3"/>
              </a:cxn>
            </a:cxnLst>
            <a:rect l="l" t="t" r="r" b="b"/>
            <a:pathLst>
              <a:path w="1781909" h="1781909">
                <a:moveTo>
                  <a:pt x="890954" y="0"/>
                </a:moveTo>
                <a:lnTo>
                  <a:pt x="1781909" y="890954"/>
                </a:lnTo>
                <a:lnTo>
                  <a:pt x="890954" y="1781909"/>
                </a:lnTo>
                <a:lnTo>
                  <a:pt x="0" y="890954"/>
                </a:lnTo>
                <a:close/>
              </a:path>
            </a:pathLst>
          </a:custGeom>
        </p:spPr>
        <p:txBody>
          <a:bodyPr wrap="square">
            <a:noAutofit/>
          </a:bodyPr>
          <a:lstStyle/>
          <a:p>
            <a:r>
              <a:rPr lang="en-IN" dirty="0"/>
              <a:t>z</a:t>
            </a:r>
          </a:p>
        </p:txBody>
      </p:sp>
      <p:sp>
        <p:nvSpPr>
          <p:cNvPr id="24" name="Picture Placeholder 23">
            <a:extLst>
              <a:ext uri="{FF2B5EF4-FFF2-40B4-BE49-F238E27FC236}">
                <a16:creationId xmlns:a16="http://schemas.microsoft.com/office/drawing/2014/main" id="{B73020BF-F771-460C-82EB-9B25CC575838}"/>
              </a:ext>
            </a:extLst>
          </p:cNvPr>
          <p:cNvSpPr>
            <a:spLocks noGrp="1"/>
          </p:cNvSpPr>
          <p:nvPr>
            <p:ph type="pic" sz="quarter" idx="14"/>
          </p:nvPr>
        </p:nvSpPr>
        <p:spPr>
          <a:xfrm>
            <a:off x="8427773" y="2530888"/>
            <a:ext cx="1779804" cy="1781909"/>
          </a:xfrm>
          <a:custGeom>
            <a:avLst/>
            <a:gdLst>
              <a:gd name="connsiteX0" fmla="*/ 890955 w 1779804"/>
              <a:gd name="connsiteY0" fmla="*/ 0 h 1781909"/>
              <a:gd name="connsiteX1" fmla="*/ 1779804 w 1779804"/>
              <a:gd name="connsiteY1" fmla="*/ 888848 h 1781909"/>
              <a:gd name="connsiteX2" fmla="*/ 1779804 w 1779804"/>
              <a:gd name="connsiteY2" fmla="*/ 893060 h 1781909"/>
              <a:gd name="connsiteX3" fmla="*/ 890955 w 1779804"/>
              <a:gd name="connsiteY3" fmla="*/ 1781909 h 1781909"/>
              <a:gd name="connsiteX4" fmla="*/ 0 w 1779804"/>
              <a:gd name="connsiteY4" fmla="*/ 890954 h 178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04" h="1781909">
                <a:moveTo>
                  <a:pt x="890955" y="0"/>
                </a:moveTo>
                <a:lnTo>
                  <a:pt x="1779804" y="888848"/>
                </a:lnTo>
                <a:lnTo>
                  <a:pt x="1779804" y="893060"/>
                </a:lnTo>
                <a:lnTo>
                  <a:pt x="890955" y="1781909"/>
                </a:lnTo>
                <a:lnTo>
                  <a:pt x="0" y="890954"/>
                </a:lnTo>
                <a:close/>
              </a:path>
            </a:pathLst>
          </a:custGeom>
        </p:spPr>
        <p:txBody>
          <a:bodyPr wrap="square">
            <a:noAutofit/>
          </a:bodyPr>
          <a:lstStyle/>
          <a:p>
            <a:endParaRPr lang="en-IN" dirty="0"/>
          </a:p>
        </p:txBody>
      </p:sp>
    </p:spTree>
    <p:extLst>
      <p:ext uri="{BB962C8B-B14F-4D97-AF65-F5344CB8AC3E}">
        <p14:creationId xmlns:p14="http://schemas.microsoft.com/office/powerpoint/2010/main" val="1790853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C31E3F5-3229-49C3-B91A-DFF3AFDE3395}"/>
              </a:ext>
            </a:extLst>
          </p:cNvPr>
          <p:cNvSpPr>
            <a:spLocks noGrp="1"/>
          </p:cNvSpPr>
          <p:nvPr>
            <p:ph type="pic" sz="quarter" idx="11"/>
          </p:nvPr>
        </p:nvSpPr>
        <p:spPr>
          <a:xfrm>
            <a:off x="5141276" y="3531545"/>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07F1717C-9F93-4CF7-91CB-BC08D7CBE13F}"/>
              </a:ext>
            </a:extLst>
          </p:cNvPr>
          <p:cNvSpPr>
            <a:spLocks noGrp="1"/>
          </p:cNvSpPr>
          <p:nvPr>
            <p:ph type="pic" sz="quarter" idx="10"/>
          </p:nvPr>
        </p:nvSpPr>
        <p:spPr>
          <a:xfrm>
            <a:off x="5141276" y="1417002"/>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0D34AE62-3A60-4F56-801C-1D1E38662B3D}"/>
              </a:ext>
            </a:extLst>
          </p:cNvPr>
          <p:cNvSpPr>
            <a:spLocks noGrp="1"/>
          </p:cNvSpPr>
          <p:nvPr>
            <p:ph type="pic" sz="quarter" idx="12"/>
          </p:nvPr>
        </p:nvSpPr>
        <p:spPr>
          <a:xfrm>
            <a:off x="4098686" y="2474272"/>
            <a:ext cx="1909452" cy="1909452"/>
          </a:xfrm>
          <a:custGeom>
            <a:avLst/>
            <a:gdLst>
              <a:gd name="connsiteX0" fmla="*/ 954726 w 1909452"/>
              <a:gd name="connsiteY0" fmla="*/ 0 h 1909452"/>
              <a:gd name="connsiteX1" fmla="*/ 1909452 w 1909452"/>
              <a:gd name="connsiteY1" fmla="*/ 954726 h 1909452"/>
              <a:gd name="connsiteX2" fmla="*/ 954726 w 1909452"/>
              <a:gd name="connsiteY2" fmla="*/ 1909452 h 1909452"/>
              <a:gd name="connsiteX3" fmla="*/ 0 w 1909452"/>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2" h="1909452">
                <a:moveTo>
                  <a:pt x="954726" y="0"/>
                </a:moveTo>
                <a:lnTo>
                  <a:pt x="1909452" y="954726"/>
                </a:lnTo>
                <a:lnTo>
                  <a:pt x="954726" y="1909452"/>
                </a:lnTo>
                <a:lnTo>
                  <a:pt x="0" y="954726"/>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F99CB08-871C-40DD-8219-F81C09B744B3}"/>
              </a:ext>
            </a:extLst>
          </p:cNvPr>
          <p:cNvSpPr>
            <a:spLocks noGrp="1"/>
          </p:cNvSpPr>
          <p:nvPr>
            <p:ph type="pic" sz="quarter" idx="13"/>
          </p:nvPr>
        </p:nvSpPr>
        <p:spPr>
          <a:xfrm>
            <a:off x="6183863" y="2474271"/>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lvl1pPr marL="0" indent="0">
              <a:buNone/>
              <a:defRPr/>
            </a:lvl1pPr>
          </a:lstStyle>
          <a:p>
            <a:endParaRPr lang="en-IN" dirty="0"/>
          </a:p>
        </p:txBody>
      </p:sp>
    </p:spTree>
    <p:extLst>
      <p:ext uri="{BB962C8B-B14F-4D97-AF65-F5344CB8AC3E}">
        <p14:creationId xmlns:p14="http://schemas.microsoft.com/office/powerpoint/2010/main" val="2647376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CA4B11D-4853-474E-92C2-505077BBDBC6}"/>
              </a:ext>
            </a:extLst>
          </p:cNvPr>
          <p:cNvSpPr>
            <a:spLocks noGrp="1"/>
          </p:cNvSpPr>
          <p:nvPr>
            <p:ph type="pic" sz="quarter" idx="11"/>
          </p:nvPr>
        </p:nvSpPr>
        <p:spPr>
          <a:xfrm>
            <a:off x="5453505" y="529077"/>
            <a:ext cx="8927960" cy="8927961"/>
          </a:xfrm>
          <a:custGeom>
            <a:avLst/>
            <a:gdLst>
              <a:gd name="connsiteX0" fmla="*/ 6981824 w 8927960"/>
              <a:gd name="connsiteY0" fmla="*/ 0 h 8927961"/>
              <a:gd name="connsiteX1" fmla="*/ 8927960 w 8927960"/>
              <a:gd name="connsiteY1" fmla="*/ 1946136 h 8927961"/>
              <a:gd name="connsiteX2" fmla="*/ 1946136 w 8927960"/>
              <a:gd name="connsiteY2" fmla="*/ 8927961 h 8927961"/>
              <a:gd name="connsiteX3" fmla="*/ 0 w 8927960"/>
              <a:gd name="connsiteY3" fmla="*/ 6981825 h 8927961"/>
            </a:gdLst>
            <a:ahLst/>
            <a:cxnLst>
              <a:cxn ang="0">
                <a:pos x="connsiteX0" y="connsiteY0"/>
              </a:cxn>
              <a:cxn ang="0">
                <a:pos x="connsiteX1" y="connsiteY1"/>
              </a:cxn>
              <a:cxn ang="0">
                <a:pos x="connsiteX2" y="connsiteY2"/>
              </a:cxn>
              <a:cxn ang="0">
                <a:pos x="connsiteX3" y="connsiteY3"/>
              </a:cxn>
            </a:cxnLst>
            <a:rect l="l" t="t" r="r" b="b"/>
            <a:pathLst>
              <a:path w="8927960" h="8927961">
                <a:moveTo>
                  <a:pt x="6981824" y="0"/>
                </a:moveTo>
                <a:lnTo>
                  <a:pt x="8927960" y="1946136"/>
                </a:lnTo>
                <a:lnTo>
                  <a:pt x="1946136" y="8927961"/>
                </a:lnTo>
                <a:lnTo>
                  <a:pt x="0" y="6981825"/>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AC8ABCB-A130-41A4-8AE0-BD43346138B5}"/>
              </a:ext>
            </a:extLst>
          </p:cNvPr>
          <p:cNvSpPr>
            <a:spLocks noGrp="1"/>
          </p:cNvSpPr>
          <p:nvPr>
            <p:ph type="pic" sz="quarter" idx="12"/>
          </p:nvPr>
        </p:nvSpPr>
        <p:spPr>
          <a:xfrm>
            <a:off x="9785894" y="4461420"/>
            <a:ext cx="4546462" cy="4546462"/>
          </a:xfrm>
          <a:custGeom>
            <a:avLst/>
            <a:gdLst>
              <a:gd name="connsiteX0" fmla="*/ 2600326 w 4546462"/>
              <a:gd name="connsiteY0" fmla="*/ 0 h 4546462"/>
              <a:gd name="connsiteX1" fmla="*/ 4546462 w 4546462"/>
              <a:gd name="connsiteY1" fmla="*/ 1946136 h 4546462"/>
              <a:gd name="connsiteX2" fmla="*/ 1946136 w 4546462"/>
              <a:gd name="connsiteY2" fmla="*/ 4546462 h 4546462"/>
              <a:gd name="connsiteX3" fmla="*/ 0 w 4546462"/>
              <a:gd name="connsiteY3" fmla="*/ 2600326 h 4546462"/>
            </a:gdLst>
            <a:ahLst/>
            <a:cxnLst>
              <a:cxn ang="0">
                <a:pos x="connsiteX0" y="connsiteY0"/>
              </a:cxn>
              <a:cxn ang="0">
                <a:pos x="connsiteX1" y="connsiteY1"/>
              </a:cxn>
              <a:cxn ang="0">
                <a:pos x="connsiteX2" y="connsiteY2"/>
              </a:cxn>
              <a:cxn ang="0">
                <a:pos x="connsiteX3" y="connsiteY3"/>
              </a:cxn>
            </a:cxnLst>
            <a:rect l="l" t="t" r="r" b="b"/>
            <a:pathLst>
              <a:path w="4546462" h="4546462">
                <a:moveTo>
                  <a:pt x="2600326" y="0"/>
                </a:moveTo>
                <a:lnTo>
                  <a:pt x="4546462" y="1946136"/>
                </a:lnTo>
                <a:lnTo>
                  <a:pt x="1946136" y="4546462"/>
                </a:lnTo>
                <a:lnTo>
                  <a:pt x="0" y="2600326"/>
                </a:ln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AF7CB30C-AC5E-43EF-96E4-0D2337092241}"/>
              </a:ext>
            </a:extLst>
          </p:cNvPr>
          <p:cNvSpPr>
            <a:spLocks noGrp="1"/>
          </p:cNvSpPr>
          <p:nvPr>
            <p:ph type="pic" sz="quarter" idx="10"/>
          </p:nvPr>
        </p:nvSpPr>
        <p:spPr>
          <a:xfrm>
            <a:off x="1826209" y="-3393492"/>
            <a:ext cx="10919207" cy="10919208"/>
          </a:xfrm>
          <a:custGeom>
            <a:avLst/>
            <a:gdLst>
              <a:gd name="connsiteX0" fmla="*/ 7296149 w 10919207"/>
              <a:gd name="connsiteY0" fmla="*/ 0 h 10919208"/>
              <a:gd name="connsiteX1" fmla="*/ 10919207 w 10919207"/>
              <a:gd name="connsiteY1" fmla="*/ 3623059 h 10919208"/>
              <a:gd name="connsiteX2" fmla="*/ 3623059 w 10919207"/>
              <a:gd name="connsiteY2" fmla="*/ 10919208 h 10919208"/>
              <a:gd name="connsiteX3" fmla="*/ 0 w 10919207"/>
              <a:gd name="connsiteY3" fmla="*/ 7296149 h 10919208"/>
            </a:gdLst>
            <a:ahLst/>
            <a:cxnLst>
              <a:cxn ang="0">
                <a:pos x="connsiteX0" y="connsiteY0"/>
              </a:cxn>
              <a:cxn ang="0">
                <a:pos x="connsiteX1" y="connsiteY1"/>
              </a:cxn>
              <a:cxn ang="0">
                <a:pos x="connsiteX2" y="connsiteY2"/>
              </a:cxn>
              <a:cxn ang="0">
                <a:pos x="connsiteX3" y="connsiteY3"/>
              </a:cxn>
            </a:cxnLst>
            <a:rect l="l" t="t" r="r" b="b"/>
            <a:pathLst>
              <a:path w="10919207" h="10919208">
                <a:moveTo>
                  <a:pt x="7296149" y="0"/>
                </a:moveTo>
                <a:lnTo>
                  <a:pt x="10919207" y="3623059"/>
                </a:lnTo>
                <a:lnTo>
                  <a:pt x="3623059" y="10919208"/>
                </a:lnTo>
                <a:lnTo>
                  <a:pt x="0" y="7296149"/>
                </a:lnTo>
                <a:close/>
              </a:path>
            </a:pathLst>
          </a:custGeom>
        </p:spPr>
        <p:txBody>
          <a:bodyPr wrap="square">
            <a:noAutofit/>
          </a:bodyPr>
          <a:lstStyle/>
          <a:p>
            <a:endParaRPr lang="en-IN"/>
          </a:p>
        </p:txBody>
      </p:sp>
    </p:spTree>
    <p:extLst>
      <p:ext uri="{BB962C8B-B14F-4D97-AF65-F5344CB8AC3E}">
        <p14:creationId xmlns:p14="http://schemas.microsoft.com/office/powerpoint/2010/main" val="535456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155F22-320B-45FF-AEC9-D6716FDEE5E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24B5BD-1654-47DD-89D0-78B90BE8E8B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C281C-969F-4EF9-9F17-6FB2757D7B8E}"/>
              </a:ext>
            </a:extLst>
          </p:cNvPr>
          <p:cNvSpPr>
            <a:spLocks noGrp="1"/>
          </p:cNvSpPr>
          <p:nvPr>
            <p:ph type="dt" sz="half" idx="10"/>
          </p:nvPr>
        </p:nvSpPr>
        <p:spPr>
          <a:xfrm>
            <a:off x="838200" y="6356350"/>
            <a:ext cx="2743200" cy="365125"/>
          </a:xfrm>
          <a:prstGeom prst="rect">
            <a:avLst/>
          </a:prstGeom>
        </p:spPr>
        <p:txBody>
          <a:bodyPr/>
          <a:lstStyle/>
          <a:p>
            <a:fld id="{3BE42BBB-D234-444C-B4B8-89874E723E35}" type="datetimeFigureOut">
              <a:rPr lang="en-IN" smtClean="0"/>
              <a:t>30-04-2023</a:t>
            </a:fld>
            <a:endParaRPr lang="en-IN"/>
          </a:p>
        </p:txBody>
      </p:sp>
      <p:sp>
        <p:nvSpPr>
          <p:cNvPr id="5" name="Footer Placeholder 4">
            <a:extLst>
              <a:ext uri="{FF2B5EF4-FFF2-40B4-BE49-F238E27FC236}">
                <a16:creationId xmlns:a16="http://schemas.microsoft.com/office/drawing/2014/main" id="{00094F9C-CC09-4D38-BCA9-A7630F99AD3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11D068-B5F4-4CD8-82C6-B04F5C3E77E9}"/>
              </a:ext>
            </a:extLst>
          </p:cNvPr>
          <p:cNvSpPr>
            <a:spLocks noGrp="1"/>
          </p:cNvSpPr>
          <p:nvPr>
            <p:ph type="sldNum" sz="quarter" idx="12"/>
          </p:nvPr>
        </p:nvSpPr>
        <p:spPr>
          <a:xfrm>
            <a:off x="8610600" y="6356350"/>
            <a:ext cx="2743200" cy="365125"/>
          </a:xfrm>
          <a:prstGeom prst="rect">
            <a:avLst/>
          </a:prstGeom>
        </p:spPr>
        <p:txBody>
          <a:bodyPr/>
          <a:lstStyle/>
          <a:p>
            <a:fld id="{5672DD88-01B7-49C8-AC66-49121A287890}" type="slidenum">
              <a:rPr lang="en-IN" smtClean="0"/>
              <a:t>‹#›</a:t>
            </a:fld>
            <a:endParaRPr lang="en-IN"/>
          </a:p>
        </p:txBody>
      </p:sp>
    </p:spTree>
    <p:extLst>
      <p:ext uri="{BB962C8B-B14F-4D97-AF65-F5344CB8AC3E}">
        <p14:creationId xmlns:p14="http://schemas.microsoft.com/office/powerpoint/2010/main" val="8092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10A8125-BBDA-44EE-BCC8-94BAF1AC3E7A}"/>
              </a:ext>
            </a:extLst>
          </p:cNvPr>
          <p:cNvSpPr>
            <a:spLocks noGrp="1"/>
          </p:cNvSpPr>
          <p:nvPr>
            <p:ph type="pic" sz="quarter" idx="11"/>
          </p:nvPr>
        </p:nvSpPr>
        <p:spPr>
          <a:xfrm>
            <a:off x="8778201" y="3305100"/>
            <a:ext cx="5362341" cy="5362340"/>
          </a:xfrm>
          <a:custGeom>
            <a:avLst/>
            <a:gdLst>
              <a:gd name="connsiteX0" fmla="*/ 3656384 w 5362341"/>
              <a:gd name="connsiteY0" fmla="*/ 0 h 5362340"/>
              <a:gd name="connsiteX1" fmla="*/ 5362341 w 5362341"/>
              <a:gd name="connsiteY1" fmla="*/ 1705957 h 5362340"/>
              <a:gd name="connsiteX2" fmla="*/ 1705957 w 5362341"/>
              <a:gd name="connsiteY2" fmla="*/ 5362340 h 5362340"/>
              <a:gd name="connsiteX3" fmla="*/ 0 w 5362341"/>
              <a:gd name="connsiteY3" fmla="*/ 3656384 h 5362340"/>
            </a:gdLst>
            <a:ahLst/>
            <a:cxnLst>
              <a:cxn ang="0">
                <a:pos x="connsiteX0" y="connsiteY0"/>
              </a:cxn>
              <a:cxn ang="0">
                <a:pos x="connsiteX1" y="connsiteY1"/>
              </a:cxn>
              <a:cxn ang="0">
                <a:pos x="connsiteX2" y="connsiteY2"/>
              </a:cxn>
              <a:cxn ang="0">
                <a:pos x="connsiteX3" y="connsiteY3"/>
              </a:cxn>
            </a:cxnLst>
            <a:rect l="l" t="t" r="r" b="b"/>
            <a:pathLst>
              <a:path w="5362341" h="5362340">
                <a:moveTo>
                  <a:pt x="3656384" y="0"/>
                </a:moveTo>
                <a:lnTo>
                  <a:pt x="5362341" y="1705957"/>
                </a:lnTo>
                <a:lnTo>
                  <a:pt x="1705957" y="5362340"/>
                </a:lnTo>
                <a:lnTo>
                  <a:pt x="0" y="3656384"/>
                </a:ln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D26B9DB1-A0B2-4FB4-B607-BEEA992FA467}"/>
              </a:ext>
            </a:extLst>
          </p:cNvPr>
          <p:cNvSpPr>
            <a:spLocks noGrp="1"/>
          </p:cNvSpPr>
          <p:nvPr>
            <p:ph type="pic" sz="quarter" idx="10"/>
          </p:nvPr>
        </p:nvSpPr>
        <p:spPr>
          <a:xfrm>
            <a:off x="-3686627" y="-4438650"/>
            <a:ext cx="12354376" cy="12354652"/>
          </a:xfrm>
          <a:custGeom>
            <a:avLst/>
            <a:gdLst>
              <a:gd name="connsiteX0" fmla="*/ 7965622 w 12354376"/>
              <a:gd name="connsiteY0" fmla="*/ 0 h 12354652"/>
              <a:gd name="connsiteX1" fmla="*/ 7982775 w 12354376"/>
              <a:gd name="connsiteY1" fmla="*/ 0 h 12354652"/>
              <a:gd name="connsiteX2" fmla="*/ 12354376 w 12354376"/>
              <a:gd name="connsiteY2" fmla="*/ 4371602 h 12354652"/>
              <a:gd name="connsiteX3" fmla="*/ 12354376 w 12354376"/>
              <a:gd name="connsiteY3" fmla="*/ 4389306 h 12354652"/>
              <a:gd name="connsiteX4" fmla="*/ 4389030 w 12354376"/>
              <a:gd name="connsiteY4" fmla="*/ 12354652 h 12354652"/>
              <a:gd name="connsiteX5" fmla="*/ 0 w 12354376"/>
              <a:gd name="connsiteY5" fmla="*/ 7965622 h 1235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4376" h="12354652">
                <a:moveTo>
                  <a:pt x="7965622" y="0"/>
                </a:moveTo>
                <a:lnTo>
                  <a:pt x="7982775" y="0"/>
                </a:lnTo>
                <a:lnTo>
                  <a:pt x="12354376" y="4371602"/>
                </a:lnTo>
                <a:lnTo>
                  <a:pt x="12354376" y="4389306"/>
                </a:lnTo>
                <a:lnTo>
                  <a:pt x="4389030" y="12354652"/>
                </a:lnTo>
                <a:lnTo>
                  <a:pt x="0" y="7965622"/>
                </a:lnTo>
                <a:close/>
              </a:path>
            </a:pathLst>
          </a:custGeom>
        </p:spPr>
        <p:txBody>
          <a:bodyPr wrap="square">
            <a:noAutofit/>
          </a:bodyPr>
          <a:lstStyle/>
          <a:p>
            <a:endParaRPr lang="en-IN"/>
          </a:p>
        </p:txBody>
      </p:sp>
    </p:spTree>
    <p:extLst>
      <p:ext uri="{BB962C8B-B14F-4D97-AF65-F5344CB8AC3E}">
        <p14:creationId xmlns:p14="http://schemas.microsoft.com/office/powerpoint/2010/main" val="281462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9FF47EF-F8F9-B6D4-6983-5545BB9C21E6}"/>
              </a:ext>
            </a:extLst>
          </p:cNvPr>
          <p:cNvSpPr>
            <a:spLocks noGrp="1"/>
          </p:cNvSpPr>
          <p:nvPr>
            <p:ph type="pic" sz="quarter" idx="10"/>
          </p:nvPr>
        </p:nvSpPr>
        <p:spPr>
          <a:xfrm>
            <a:off x="3303814" y="-37558"/>
            <a:ext cx="8964387" cy="6908259"/>
          </a:xfrm>
          <a:custGeom>
            <a:avLst/>
            <a:gdLst>
              <a:gd name="connsiteX0" fmla="*/ 6908259 w 8964387"/>
              <a:gd name="connsiteY0" fmla="*/ 0 h 6908259"/>
              <a:gd name="connsiteX1" fmla="*/ 8964387 w 8964387"/>
              <a:gd name="connsiteY1" fmla="*/ 0 h 6908259"/>
              <a:gd name="connsiteX2" fmla="*/ 8964387 w 8964387"/>
              <a:gd name="connsiteY2" fmla="*/ 6908259 h 6908259"/>
              <a:gd name="connsiteX3" fmla="*/ 0 w 8964387"/>
              <a:gd name="connsiteY3" fmla="*/ 6908259 h 6908259"/>
            </a:gdLst>
            <a:ahLst/>
            <a:cxnLst>
              <a:cxn ang="0">
                <a:pos x="connsiteX0" y="connsiteY0"/>
              </a:cxn>
              <a:cxn ang="0">
                <a:pos x="connsiteX1" y="connsiteY1"/>
              </a:cxn>
              <a:cxn ang="0">
                <a:pos x="connsiteX2" y="connsiteY2"/>
              </a:cxn>
              <a:cxn ang="0">
                <a:pos x="connsiteX3" y="connsiteY3"/>
              </a:cxn>
            </a:cxnLst>
            <a:rect l="l" t="t" r="r" b="b"/>
            <a:pathLst>
              <a:path w="8964387" h="6908259">
                <a:moveTo>
                  <a:pt x="6908259" y="0"/>
                </a:moveTo>
                <a:lnTo>
                  <a:pt x="8964387" y="0"/>
                </a:lnTo>
                <a:lnTo>
                  <a:pt x="8964387" y="6908259"/>
                </a:lnTo>
                <a:lnTo>
                  <a:pt x="0" y="6908259"/>
                </a:lnTo>
                <a:close/>
              </a:path>
            </a:pathLst>
          </a:custGeom>
        </p:spPr>
        <p:txBody>
          <a:bodyPr wrap="square">
            <a:noAutofit/>
          </a:bodyPr>
          <a:lstStyle/>
          <a:p>
            <a:endParaRPr lang="en-IN"/>
          </a:p>
        </p:txBody>
      </p:sp>
    </p:spTree>
    <p:extLst>
      <p:ext uri="{BB962C8B-B14F-4D97-AF65-F5344CB8AC3E}">
        <p14:creationId xmlns:p14="http://schemas.microsoft.com/office/powerpoint/2010/main" val="988417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49FD667-8091-4534-A1FD-7572B633F249}"/>
              </a:ext>
            </a:extLst>
          </p:cNvPr>
          <p:cNvSpPr>
            <a:spLocks noGrp="1"/>
          </p:cNvSpPr>
          <p:nvPr>
            <p:ph type="pic" sz="quarter" idx="12"/>
          </p:nvPr>
        </p:nvSpPr>
        <p:spPr>
          <a:xfrm>
            <a:off x="7674716" y="2698566"/>
            <a:ext cx="5933609" cy="5933609"/>
          </a:xfrm>
          <a:custGeom>
            <a:avLst/>
            <a:gdLst>
              <a:gd name="connsiteX0" fmla="*/ 4588765 w 5933609"/>
              <a:gd name="connsiteY0" fmla="*/ 0 h 5933609"/>
              <a:gd name="connsiteX1" fmla="*/ 5933609 w 5933609"/>
              <a:gd name="connsiteY1" fmla="*/ 1344844 h 5933609"/>
              <a:gd name="connsiteX2" fmla="*/ 1344843 w 5933609"/>
              <a:gd name="connsiteY2" fmla="*/ 5933609 h 5933609"/>
              <a:gd name="connsiteX3" fmla="*/ 0 w 5933609"/>
              <a:gd name="connsiteY3" fmla="*/ 4588766 h 5933609"/>
            </a:gdLst>
            <a:ahLst/>
            <a:cxnLst>
              <a:cxn ang="0">
                <a:pos x="connsiteX0" y="connsiteY0"/>
              </a:cxn>
              <a:cxn ang="0">
                <a:pos x="connsiteX1" y="connsiteY1"/>
              </a:cxn>
              <a:cxn ang="0">
                <a:pos x="connsiteX2" y="connsiteY2"/>
              </a:cxn>
              <a:cxn ang="0">
                <a:pos x="connsiteX3" y="connsiteY3"/>
              </a:cxn>
            </a:cxnLst>
            <a:rect l="l" t="t" r="r" b="b"/>
            <a:pathLst>
              <a:path w="5933609" h="5933609">
                <a:moveTo>
                  <a:pt x="4588765" y="0"/>
                </a:moveTo>
                <a:lnTo>
                  <a:pt x="5933609" y="1344844"/>
                </a:lnTo>
                <a:lnTo>
                  <a:pt x="1344843" y="5933609"/>
                </a:lnTo>
                <a:lnTo>
                  <a:pt x="0" y="4588766"/>
                </a:lnTo>
                <a:close/>
              </a:path>
            </a:pathLst>
          </a:custGeom>
        </p:spPr>
        <p:txBody>
          <a:bodyPr wrap="square">
            <a:noAutofit/>
          </a:bodyPr>
          <a:lstStyle/>
          <a:p>
            <a:endParaRPr lang="en-IN" dirty="0"/>
          </a:p>
        </p:txBody>
      </p:sp>
      <p:sp>
        <p:nvSpPr>
          <p:cNvPr id="15" name="Picture Placeholder 14">
            <a:extLst>
              <a:ext uri="{FF2B5EF4-FFF2-40B4-BE49-F238E27FC236}">
                <a16:creationId xmlns:a16="http://schemas.microsoft.com/office/drawing/2014/main" id="{274A9E37-507A-42A3-AE61-D6E2392383B4}"/>
              </a:ext>
            </a:extLst>
          </p:cNvPr>
          <p:cNvSpPr>
            <a:spLocks noGrp="1"/>
          </p:cNvSpPr>
          <p:nvPr>
            <p:ph type="pic" sz="quarter" idx="11"/>
          </p:nvPr>
        </p:nvSpPr>
        <p:spPr>
          <a:xfrm>
            <a:off x="5259048" y="-74952"/>
            <a:ext cx="8454092" cy="8454092"/>
          </a:xfrm>
          <a:custGeom>
            <a:avLst/>
            <a:gdLst>
              <a:gd name="connsiteX0" fmla="*/ 7109248 w 8454092"/>
              <a:gd name="connsiteY0" fmla="*/ 0 h 8454092"/>
              <a:gd name="connsiteX1" fmla="*/ 8454092 w 8454092"/>
              <a:gd name="connsiteY1" fmla="*/ 1344843 h 8454092"/>
              <a:gd name="connsiteX2" fmla="*/ 1344844 w 8454092"/>
              <a:gd name="connsiteY2" fmla="*/ 8454092 h 8454092"/>
              <a:gd name="connsiteX3" fmla="*/ 0 w 8454092"/>
              <a:gd name="connsiteY3" fmla="*/ 7109248 h 8454092"/>
            </a:gdLst>
            <a:ahLst/>
            <a:cxnLst>
              <a:cxn ang="0">
                <a:pos x="connsiteX0" y="connsiteY0"/>
              </a:cxn>
              <a:cxn ang="0">
                <a:pos x="connsiteX1" y="connsiteY1"/>
              </a:cxn>
              <a:cxn ang="0">
                <a:pos x="connsiteX2" y="connsiteY2"/>
              </a:cxn>
              <a:cxn ang="0">
                <a:pos x="connsiteX3" y="connsiteY3"/>
              </a:cxn>
            </a:cxnLst>
            <a:rect l="l" t="t" r="r" b="b"/>
            <a:pathLst>
              <a:path w="8454092" h="8454092">
                <a:moveTo>
                  <a:pt x="7109248" y="0"/>
                </a:moveTo>
                <a:lnTo>
                  <a:pt x="8454092" y="1344843"/>
                </a:lnTo>
                <a:lnTo>
                  <a:pt x="1344844" y="8454092"/>
                </a:lnTo>
                <a:lnTo>
                  <a:pt x="0" y="7109248"/>
                </a:lnTo>
                <a:close/>
              </a:path>
            </a:pathLst>
          </a:custGeom>
        </p:spPr>
        <p:txBody>
          <a:bodyPr wrap="square">
            <a:noAutofit/>
          </a:bodyPr>
          <a:lstStyle/>
          <a:p>
            <a:endParaRPr lang="en-IN" dirty="0"/>
          </a:p>
        </p:txBody>
      </p:sp>
    </p:spTree>
    <p:extLst>
      <p:ext uri="{BB962C8B-B14F-4D97-AF65-F5344CB8AC3E}">
        <p14:creationId xmlns:p14="http://schemas.microsoft.com/office/powerpoint/2010/main" val="3452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B029965-B44B-4B75-916D-2DB734A50B55}"/>
              </a:ext>
            </a:extLst>
          </p:cNvPr>
          <p:cNvSpPr>
            <a:spLocks noGrp="1"/>
          </p:cNvSpPr>
          <p:nvPr>
            <p:ph type="pic" sz="quarter" idx="12"/>
          </p:nvPr>
        </p:nvSpPr>
        <p:spPr>
          <a:xfrm>
            <a:off x="-2081264" y="-2293105"/>
            <a:ext cx="6189370" cy="6189370"/>
          </a:xfrm>
          <a:custGeom>
            <a:avLst/>
            <a:gdLst>
              <a:gd name="connsiteX0" fmla="*/ 4243234 w 6189370"/>
              <a:gd name="connsiteY0" fmla="*/ 0 h 6189370"/>
              <a:gd name="connsiteX1" fmla="*/ 6189370 w 6189370"/>
              <a:gd name="connsiteY1" fmla="*/ 1946136 h 6189370"/>
              <a:gd name="connsiteX2" fmla="*/ 1946136 w 6189370"/>
              <a:gd name="connsiteY2" fmla="*/ 6189370 h 6189370"/>
              <a:gd name="connsiteX3" fmla="*/ 0 w 6189370"/>
              <a:gd name="connsiteY3" fmla="*/ 4243234 h 6189370"/>
            </a:gdLst>
            <a:ahLst/>
            <a:cxnLst>
              <a:cxn ang="0">
                <a:pos x="connsiteX0" y="connsiteY0"/>
              </a:cxn>
              <a:cxn ang="0">
                <a:pos x="connsiteX1" y="connsiteY1"/>
              </a:cxn>
              <a:cxn ang="0">
                <a:pos x="connsiteX2" y="connsiteY2"/>
              </a:cxn>
              <a:cxn ang="0">
                <a:pos x="connsiteX3" y="connsiteY3"/>
              </a:cxn>
            </a:cxnLst>
            <a:rect l="l" t="t" r="r" b="b"/>
            <a:pathLst>
              <a:path w="6189370" h="6189370">
                <a:moveTo>
                  <a:pt x="4243234" y="0"/>
                </a:moveTo>
                <a:lnTo>
                  <a:pt x="6189370" y="1946136"/>
                </a:lnTo>
                <a:lnTo>
                  <a:pt x="1946136" y="6189370"/>
                </a:lnTo>
                <a:lnTo>
                  <a:pt x="0" y="424323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3EFB84D-FC9C-4C8A-808C-41BD778E7460}"/>
              </a:ext>
            </a:extLst>
          </p:cNvPr>
          <p:cNvSpPr>
            <a:spLocks noGrp="1"/>
          </p:cNvSpPr>
          <p:nvPr>
            <p:ph type="pic" sz="quarter" idx="11"/>
          </p:nvPr>
        </p:nvSpPr>
        <p:spPr>
          <a:xfrm>
            <a:off x="-1779144" y="-2264918"/>
            <a:ext cx="9728061" cy="9728061"/>
          </a:xfrm>
          <a:custGeom>
            <a:avLst/>
            <a:gdLst>
              <a:gd name="connsiteX0" fmla="*/ 7781925 w 9728061"/>
              <a:gd name="connsiteY0" fmla="*/ 0 h 9728061"/>
              <a:gd name="connsiteX1" fmla="*/ 9728061 w 9728061"/>
              <a:gd name="connsiteY1" fmla="*/ 1946136 h 9728061"/>
              <a:gd name="connsiteX2" fmla="*/ 1946136 w 9728061"/>
              <a:gd name="connsiteY2" fmla="*/ 9728061 h 9728061"/>
              <a:gd name="connsiteX3" fmla="*/ 0 w 9728061"/>
              <a:gd name="connsiteY3" fmla="*/ 7781925 h 9728061"/>
            </a:gdLst>
            <a:ahLst/>
            <a:cxnLst>
              <a:cxn ang="0">
                <a:pos x="connsiteX0" y="connsiteY0"/>
              </a:cxn>
              <a:cxn ang="0">
                <a:pos x="connsiteX1" y="connsiteY1"/>
              </a:cxn>
              <a:cxn ang="0">
                <a:pos x="connsiteX2" y="connsiteY2"/>
              </a:cxn>
              <a:cxn ang="0">
                <a:pos x="connsiteX3" y="connsiteY3"/>
              </a:cxn>
            </a:cxnLst>
            <a:rect l="l" t="t" r="r" b="b"/>
            <a:pathLst>
              <a:path w="9728061" h="9728061">
                <a:moveTo>
                  <a:pt x="7781925" y="0"/>
                </a:moveTo>
                <a:lnTo>
                  <a:pt x="9728061" y="1946136"/>
                </a:lnTo>
                <a:lnTo>
                  <a:pt x="1946136" y="9728061"/>
                </a:lnTo>
                <a:lnTo>
                  <a:pt x="0" y="7781925"/>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915C2FEC-F480-48F6-8D63-1735DE228B2D}"/>
              </a:ext>
            </a:extLst>
          </p:cNvPr>
          <p:cNvSpPr>
            <a:spLocks noGrp="1"/>
          </p:cNvSpPr>
          <p:nvPr>
            <p:ph type="pic" sz="quarter" idx="10"/>
          </p:nvPr>
        </p:nvSpPr>
        <p:spPr>
          <a:xfrm>
            <a:off x="514896" y="-2053818"/>
            <a:ext cx="11106150" cy="11106150"/>
          </a:xfrm>
          <a:custGeom>
            <a:avLst/>
            <a:gdLst>
              <a:gd name="connsiteX0" fmla="*/ 9160014 w 11106150"/>
              <a:gd name="connsiteY0" fmla="*/ 0 h 11106150"/>
              <a:gd name="connsiteX1" fmla="*/ 11106150 w 11106150"/>
              <a:gd name="connsiteY1" fmla="*/ 1946136 h 11106150"/>
              <a:gd name="connsiteX2" fmla="*/ 1946136 w 11106150"/>
              <a:gd name="connsiteY2" fmla="*/ 11106150 h 11106150"/>
              <a:gd name="connsiteX3" fmla="*/ 0 w 11106150"/>
              <a:gd name="connsiteY3" fmla="*/ 9160014 h 11106150"/>
            </a:gdLst>
            <a:ahLst/>
            <a:cxnLst>
              <a:cxn ang="0">
                <a:pos x="connsiteX0" y="connsiteY0"/>
              </a:cxn>
              <a:cxn ang="0">
                <a:pos x="connsiteX1" y="connsiteY1"/>
              </a:cxn>
              <a:cxn ang="0">
                <a:pos x="connsiteX2" y="connsiteY2"/>
              </a:cxn>
              <a:cxn ang="0">
                <a:pos x="connsiteX3" y="connsiteY3"/>
              </a:cxn>
            </a:cxnLst>
            <a:rect l="l" t="t" r="r" b="b"/>
            <a:pathLst>
              <a:path w="11106150" h="11106150">
                <a:moveTo>
                  <a:pt x="9160014" y="0"/>
                </a:moveTo>
                <a:lnTo>
                  <a:pt x="11106150" y="1946136"/>
                </a:lnTo>
                <a:lnTo>
                  <a:pt x="1946136" y="11106150"/>
                </a:lnTo>
                <a:lnTo>
                  <a:pt x="0" y="9160014"/>
                </a:lnTo>
                <a:close/>
              </a:path>
            </a:pathLst>
          </a:custGeom>
        </p:spPr>
        <p:txBody>
          <a:bodyPr wrap="square">
            <a:noAutofit/>
          </a:bodyPr>
          <a:lstStyle/>
          <a:p>
            <a:endParaRPr lang="en-IN"/>
          </a:p>
        </p:txBody>
      </p:sp>
    </p:spTree>
    <p:extLst>
      <p:ext uri="{BB962C8B-B14F-4D97-AF65-F5344CB8AC3E}">
        <p14:creationId xmlns:p14="http://schemas.microsoft.com/office/powerpoint/2010/main" val="357888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87036FF-F126-4B18-91C5-61B9AC935B3E}"/>
              </a:ext>
            </a:extLst>
          </p:cNvPr>
          <p:cNvSpPr>
            <a:spLocks noGrp="1"/>
          </p:cNvSpPr>
          <p:nvPr>
            <p:ph type="pic" sz="quarter" idx="10"/>
          </p:nvPr>
        </p:nvSpPr>
        <p:spPr>
          <a:xfrm>
            <a:off x="4158027" y="2051842"/>
            <a:ext cx="6527646" cy="6527646"/>
          </a:xfrm>
          <a:custGeom>
            <a:avLst/>
            <a:gdLst>
              <a:gd name="connsiteX0" fmla="*/ 4893648 w 6527646"/>
              <a:gd name="connsiteY0" fmla="*/ 0 h 6527646"/>
              <a:gd name="connsiteX1" fmla="*/ 6527646 w 6527646"/>
              <a:gd name="connsiteY1" fmla="*/ 1633998 h 6527646"/>
              <a:gd name="connsiteX2" fmla="*/ 1633998 w 6527646"/>
              <a:gd name="connsiteY2" fmla="*/ 6527646 h 6527646"/>
              <a:gd name="connsiteX3" fmla="*/ 0 w 6527646"/>
              <a:gd name="connsiteY3" fmla="*/ 4893649 h 6527646"/>
            </a:gdLst>
            <a:ahLst/>
            <a:cxnLst>
              <a:cxn ang="0">
                <a:pos x="connsiteX0" y="connsiteY0"/>
              </a:cxn>
              <a:cxn ang="0">
                <a:pos x="connsiteX1" y="connsiteY1"/>
              </a:cxn>
              <a:cxn ang="0">
                <a:pos x="connsiteX2" y="connsiteY2"/>
              </a:cxn>
              <a:cxn ang="0">
                <a:pos x="connsiteX3" y="connsiteY3"/>
              </a:cxn>
            </a:cxnLst>
            <a:rect l="l" t="t" r="r" b="b"/>
            <a:pathLst>
              <a:path w="6527646" h="6527646">
                <a:moveTo>
                  <a:pt x="4893648" y="0"/>
                </a:moveTo>
                <a:lnTo>
                  <a:pt x="6527646" y="1633998"/>
                </a:lnTo>
                <a:lnTo>
                  <a:pt x="1633998" y="6527646"/>
                </a:lnTo>
                <a:lnTo>
                  <a:pt x="0" y="4893649"/>
                </a:lnTo>
                <a:close/>
              </a:path>
            </a:pathLst>
          </a:custGeom>
        </p:spPr>
        <p:txBody>
          <a:bodyPr wrap="square">
            <a:noAutofit/>
          </a:bodyPr>
          <a:lstStyle/>
          <a:p>
            <a:endParaRPr lang="en-IN"/>
          </a:p>
        </p:txBody>
      </p:sp>
    </p:spTree>
    <p:extLst>
      <p:ext uri="{BB962C8B-B14F-4D97-AF65-F5344CB8AC3E}">
        <p14:creationId xmlns:p14="http://schemas.microsoft.com/office/powerpoint/2010/main" val="318445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37E6A3B-3B66-4A82-907B-2D6040D2DF27}"/>
              </a:ext>
            </a:extLst>
          </p:cNvPr>
          <p:cNvSpPr>
            <a:spLocks noGrp="1"/>
          </p:cNvSpPr>
          <p:nvPr>
            <p:ph type="pic" sz="quarter" idx="10"/>
          </p:nvPr>
        </p:nvSpPr>
        <p:spPr>
          <a:xfrm>
            <a:off x="2276083" y="1735664"/>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D103363C-FB9E-4CFC-8253-B48B74B6AE8E}"/>
              </a:ext>
            </a:extLst>
          </p:cNvPr>
          <p:cNvSpPr>
            <a:spLocks noGrp="1"/>
          </p:cNvSpPr>
          <p:nvPr>
            <p:ph type="pic" sz="quarter" idx="11"/>
          </p:nvPr>
        </p:nvSpPr>
        <p:spPr>
          <a:xfrm>
            <a:off x="4910384" y="1735664"/>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126193F5-65E9-4449-96EA-5839270B0C5C}"/>
              </a:ext>
            </a:extLst>
          </p:cNvPr>
          <p:cNvSpPr>
            <a:spLocks noGrp="1"/>
          </p:cNvSpPr>
          <p:nvPr>
            <p:ph type="pic" sz="quarter" idx="12"/>
          </p:nvPr>
        </p:nvSpPr>
        <p:spPr>
          <a:xfrm>
            <a:off x="7544687" y="1735665"/>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Tree>
    <p:extLst>
      <p:ext uri="{BB962C8B-B14F-4D97-AF65-F5344CB8AC3E}">
        <p14:creationId xmlns:p14="http://schemas.microsoft.com/office/powerpoint/2010/main" val="1617438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8FC487B-85EE-4BEF-AE8C-82BD8B059BD6}"/>
              </a:ext>
            </a:extLst>
          </p:cNvPr>
          <p:cNvSpPr>
            <a:spLocks noGrp="1"/>
          </p:cNvSpPr>
          <p:nvPr>
            <p:ph type="pic" sz="quarter" idx="12"/>
          </p:nvPr>
        </p:nvSpPr>
        <p:spPr>
          <a:xfrm>
            <a:off x="10044228" y="4762500"/>
            <a:ext cx="3351095" cy="3351096"/>
          </a:xfrm>
          <a:custGeom>
            <a:avLst/>
            <a:gdLst>
              <a:gd name="connsiteX0" fmla="*/ 2357321 w 3351095"/>
              <a:gd name="connsiteY0" fmla="*/ 0 h 3351096"/>
              <a:gd name="connsiteX1" fmla="*/ 3351095 w 3351095"/>
              <a:gd name="connsiteY1" fmla="*/ 993775 h 3351096"/>
              <a:gd name="connsiteX2" fmla="*/ 993774 w 3351095"/>
              <a:gd name="connsiteY2" fmla="*/ 3351096 h 3351096"/>
              <a:gd name="connsiteX3" fmla="*/ 0 w 3351095"/>
              <a:gd name="connsiteY3" fmla="*/ 2357322 h 3351096"/>
            </a:gdLst>
            <a:ahLst/>
            <a:cxnLst>
              <a:cxn ang="0">
                <a:pos x="connsiteX0" y="connsiteY0"/>
              </a:cxn>
              <a:cxn ang="0">
                <a:pos x="connsiteX1" y="connsiteY1"/>
              </a:cxn>
              <a:cxn ang="0">
                <a:pos x="connsiteX2" y="connsiteY2"/>
              </a:cxn>
              <a:cxn ang="0">
                <a:pos x="connsiteX3" y="connsiteY3"/>
              </a:cxn>
            </a:cxnLst>
            <a:rect l="l" t="t" r="r" b="b"/>
            <a:pathLst>
              <a:path w="3351095" h="3351096">
                <a:moveTo>
                  <a:pt x="2357321" y="0"/>
                </a:moveTo>
                <a:lnTo>
                  <a:pt x="3351095" y="993775"/>
                </a:lnTo>
                <a:lnTo>
                  <a:pt x="993774" y="3351096"/>
                </a:lnTo>
                <a:lnTo>
                  <a:pt x="0" y="2357322"/>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D073D517-AE0B-49C2-812C-A19623C8D13F}"/>
              </a:ext>
            </a:extLst>
          </p:cNvPr>
          <p:cNvSpPr>
            <a:spLocks noGrp="1"/>
          </p:cNvSpPr>
          <p:nvPr>
            <p:ph type="pic" sz="quarter" idx="11"/>
          </p:nvPr>
        </p:nvSpPr>
        <p:spPr>
          <a:xfrm>
            <a:off x="-4132514" y="-219076"/>
            <a:ext cx="8782554" cy="8782555"/>
          </a:xfrm>
          <a:custGeom>
            <a:avLst/>
            <a:gdLst>
              <a:gd name="connsiteX0" fmla="*/ 3189539 w 8782554"/>
              <a:gd name="connsiteY0" fmla="*/ 0 h 8782555"/>
              <a:gd name="connsiteX1" fmla="*/ 8782554 w 8782554"/>
              <a:gd name="connsiteY1" fmla="*/ 5593015 h 8782555"/>
              <a:gd name="connsiteX2" fmla="*/ 5593014 w 8782554"/>
              <a:gd name="connsiteY2" fmla="*/ 8782555 h 8782555"/>
              <a:gd name="connsiteX3" fmla="*/ 0 w 8782554"/>
              <a:gd name="connsiteY3" fmla="*/ 3189541 h 8782555"/>
            </a:gdLst>
            <a:ahLst/>
            <a:cxnLst>
              <a:cxn ang="0">
                <a:pos x="connsiteX0" y="connsiteY0"/>
              </a:cxn>
              <a:cxn ang="0">
                <a:pos x="connsiteX1" y="connsiteY1"/>
              </a:cxn>
              <a:cxn ang="0">
                <a:pos x="connsiteX2" y="connsiteY2"/>
              </a:cxn>
              <a:cxn ang="0">
                <a:pos x="connsiteX3" y="connsiteY3"/>
              </a:cxn>
            </a:cxnLst>
            <a:rect l="l" t="t" r="r" b="b"/>
            <a:pathLst>
              <a:path w="8782554" h="8782555">
                <a:moveTo>
                  <a:pt x="3189539" y="0"/>
                </a:moveTo>
                <a:lnTo>
                  <a:pt x="8782554" y="5593015"/>
                </a:lnTo>
                <a:lnTo>
                  <a:pt x="5593014" y="8782555"/>
                </a:lnTo>
                <a:lnTo>
                  <a:pt x="0" y="3189541"/>
                </a:ln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5DCCF1EB-0984-48A1-BD2D-F2B51580EF4B}"/>
              </a:ext>
            </a:extLst>
          </p:cNvPr>
          <p:cNvSpPr>
            <a:spLocks noGrp="1"/>
          </p:cNvSpPr>
          <p:nvPr>
            <p:ph type="pic" sz="quarter" idx="10"/>
          </p:nvPr>
        </p:nvSpPr>
        <p:spPr>
          <a:xfrm>
            <a:off x="-284714" y="-5522127"/>
            <a:ext cx="10695770" cy="10695771"/>
          </a:xfrm>
          <a:custGeom>
            <a:avLst/>
            <a:gdLst>
              <a:gd name="connsiteX0" fmla="*/ 5548643 w 10695770"/>
              <a:gd name="connsiteY0" fmla="*/ 0 h 10695771"/>
              <a:gd name="connsiteX1" fmla="*/ 10695770 w 10695770"/>
              <a:gd name="connsiteY1" fmla="*/ 5147128 h 10695771"/>
              <a:gd name="connsiteX2" fmla="*/ 5147128 w 10695770"/>
              <a:gd name="connsiteY2" fmla="*/ 10695771 h 10695771"/>
              <a:gd name="connsiteX3" fmla="*/ 0 w 10695770"/>
              <a:gd name="connsiteY3" fmla="*/ 5548643 h 10695771"/>
            </a:gdLst>
            <a:ahLst/>
            <a:cxnLst>
              <a:cxn ang="0">
                <a:pos x="connsiteX0" y="connsiteY0"/>
              </a:cxn>
              <a:cxn ang="0">
                <a:pos x="connsiteX1" y="connsiteY1"/>
              </a:cxn>
              <a:cxn ang="0">
                <a:pos x="connsiteX2" y="connsiteY2"/>
              </a:cxn>
              <a:cxn ang="0">
                <a:pos x="connsiteX3" y="connsiteY3"/>
              </a:cxn>
            </a:cxnLst>
            <a:rect l="l" t="t" r="r" b="b"/>
            <a:pathLst>
              <a:path w="10695770" h="10695771">
                <a:moveTo>
                  <a:pt x="5548643" y="0"/>
                </a:moveTo>
                <a:lnTo>
                  <a:pt x="10695770" y="5147128"/>
                </a:lnTo>
                <a:lnTo>
                  <a:pt x="5147128" y="10695771"/>
                </a:lnTo>
                <a:lnTo>
                  <a:pt x="0" y="5548643"/>
                </a:lnTo>
                <a:close/>
              </a:path>
            </a:pathLst>
          </a:custGeom>
        </p:spPr>
        <p:txBody>
          <a:bodyPr wrap="square">
            <a:noAutofit/>
          </a:bodyPr>
          <a:lstStyle/>
          <a:p>
            <a:endParaRPr lang="en-IN"/>
          </a:p>
        </p:txBody>
      </p:sp>
    </p:spTree>
    <p:extLst>
      <p:ext uri="{BB962C8B-B14F-4D97-AF65-F5344CB8AC3E}">
        <p14:creationId xmlns:p14="http://schemas.microsoft.com/office/powerpoint/2010/main" val="310352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064FB-D142-482E-9EE1-26C74F33A6C1}"/>
              </a:ext>
            </a:extLst>
          </p:cNvPr>
          <p:cNvSpPr>
            <a:spLocks noGrp="1"/>
          </p:cNvSpPr>
          <p:nvPr>
            <p:ph type="pic" sz="quarter" idx="10"/>
          </p:nvPr>
        </p:nvSpPr>
        <p:spPr>
          <a:xfrm>
            <a:off x="893122" y="-1692193"/>
            <a:ext cx="10372464" cy="10372463"/>
          </a:xfrm>
          <a:custGeom>
            <a:avLst/>
            <a:gdLst>
              <a:gd name="connsiteX0" fmla="*/ 8738466 w 10372464"/>
              <a:gd name="connsiteY0" fmla="*/ 0 h 10372463"/>
              <a:gd name="connsiteX1" fmla="*/ 10372464 w 10372464"/>
              <a:gd name="connsiteY1" fmla="*/ 1633998 h 10372463"/>
              <a:gd name="connsiteX2" fmla="*/ 1633998 w 10372464"/>
              <a:gd name="connsiteY2" fmla="*/ 10372463 h 10372463"/>
              <a:gd name="connsiteX3" fmla="*/ 0 w 10372464"/>
              <a:gd name="connsiteY3" fmla="*/ 8738466 h 10372463"/>
            </a:gdLst>
            <a:ahLst/>
            <a:cxnLst>
              <a:cxn ang="0">
                <a:pos x="connsiteX0" y="connsiteY0"/>
              </a:cxn>
              <a:cxn ang="0">
                <a:pos x="connsiteX1" y="connsiteY1"/>
              </a:cxn>
              <a:cxn ang="0">
                <a:pos x="connsiteX2" y="connsiteY2"/>
              </a:cxn>
              <a:cxn ang="0">
                <a:pos x="connsiteX3" y="connsiteY3"/>
              </a:cxn>
            </a:cxnLst>
            <a:rect l="l" t="t" r="r" b="b"/>
            <a:pathLst>
              <a:path w="10372464" h="10372463">
                <a:moveTo>
                  <a:pt x="8738466" y="0"/>
                </a:moveTo>
                <a:lnTo>
                  <a:pt x="10372464" y="1633998"/>
                </a:lnTo>
                <a:lnTo>
                  <a:pt x="1633998" y="10372463"/>
                </a:lnTo>
                <a:lnTo>
                  <a:pt x="0" y="8738466"/>
                </a:lnTo>
                <a:close/>
              </a:path>
            </a:pathLst>
          </a:custGeom>
        </p:spPr>
        <p:txBody>
          <a:bodyPr wrap="square">
            <a:noAutofit/>
          </a:bodyPr>
          <a:lstStyle/>
          <a:p>
            <a:endParaRPr lang="en-IN"/>
          </a:p>
        </p:txBody>
      </p:sp>
    </p:spTree>
    <p:extLst>
      <p:ext uri="{BB962C8B-B14F-4D97-AF65-F5344CB8AC3E}">
        <p14:creationId xmlns:p14="http://schemas.microsoft.com/office/powerpoint/2010/main" val="89589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4F8B1CC4-D217-11D5-36F0-B69CF05B7BF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559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E0D8-6D13-4FBE-AB8A-69ABB5453F58}"/>
              </a:ext>
            </a:extLst>
          </p:cNvPr>
          <p:cNvSpPr txBox="1"/>
          <p:nvPr/>
        </p:nvSpPr>
        <p:spPr>
          <a:xfrm>
            <a:off x="1881051" y="2685728"/>
            <a:ext cx="8429898" cy="1107996"/>
          </a:xfrm>
          <a:prstGeom prst="rect">
            <a:avLst/>
          </a:prstGeom>
          <a:noFill/>
        </p:spPr>
        <p:txBody>
          <a:bodyPr wrap="square" rtlCol="0">
            <a:spAutoFit/>
          </a:bodyPr>
          <a:lstStyle/>
          <a:p>
            <a:pPr algn="ctr"/>
            <a:r>
              <a:rPr lang="tr-TR" sz="6600" dirty="0">
                <a:solidFill>
                  <a:schemeClr val="bg1"/>
                </a:solidFill>
                <a:latin typeface="Coda" panose="020B0500000000000004" pitchFamily="34" charset="0"/>
                <a:cs typeface="Heebo Medium" pitchFamily="2" charset="-79"/>
              </a:rPr>
              <a:t>ARAŞTIRMA SUNUMU</a:t>
            </a:r>
            <a:endParaRPr lang="en-IN" sz="2800" dirty="0">
              <a:solidFill>
                <a:schemeClr val="bg1"/>
              </a:solidFill>
              <a:latin typeface="Coda" panose="020B0500000000000004" pitchFamily="34" charset="0"/>
              <a:cs typeface="Heebo Medium" pitchFamily="2" charset="-79"/>
            </a:endParaRPr>
          </a:p>
        </p:txBody>
      </p:sp>
      <p:sp>
        <p:nvSpPr>
          <p:cNvPr id="2" name="TextBox 1">
            <a:extLst>
              <a:ext uri="{FF2B5EF4-FFF2-40B4-BE49-F238E27FC236}">
                <a16:creationId xmlns:a16="http://schemas.microsoft.com/office/drawing/2014/main" id="{51641C3F-35AA-8777-8DB9-5286B387027E}"/>
              </a:ext>
            </a:extLst>
          </p:cNvPr>
          <p:cNvSpPr txBox="1"/>
          <p:nvPr/>
        </p:nvSpPr>
        <p:spPr>
          <a:xfrm>
            <a:off x="2995748" y="5654397"/>
            <a:ext cx="6200502" cy="369332"/>
          </a:xfrm>
          <a:prstGeom prst="rect">
            <a:avLst/>
          </a:prstGeom>
          <a:noFill/>
        </p:spPr>
        <p:txBody>
          <a:bodyPr wrap="square" rtlCol="0">
            <a:spAutoFit/>
          </a:bodyPr>
          <a:lstStyle/>
          <a:p>
            <a:pPr algn="ctr"/>
            <a:r>
              <a:rPr lang="tr-TR" dirty="0">
                <a:solidFill>
                  <a:schemeClr val="bg1"/>
                </a:solidFill>
                <a:latin typeface="Coda" panose="020B0500000000000004" pitchFamily="34" charset="0"/>
                <a:cs typeface="Heebo Medium" pitchFamily="2" charset="-79"/>
              </a:rPr>
              <a:t>SEYFULLAH KURT 20010310026</a:t>
            </a:r>
            <a:endParaRPr lang="en-IN" sz="800" dirty="0">
              <a:solidFill>
                <a:schemeClr val="bg1"/>
              </a:solidFill>
              <a:latin typeface="Coda" panose="020B0500000000000004" pitchFamily="34" charset="0"/>
              <a:cs typeface="Heebo Medium" pitchFamily="2" charset="-79"/>
            </a:endParaRPr>
          </a:p>
        </p:txBody>
      </p:sp>
      <p:sp>
        <p:nvSpPr>
          <p:cNvPr id="3" name="TextBox 1">
            <a:extLst>
              <a:ext uri="{FF2B5EF4-FFF2-40B4-BE49-F238E27FC236}">
                <a16:creationId xmlns:a16="http://schemas.microsoft.com/office/drawing/2014/main" id="{3F00479B-A736-A52E-D398-C0D8A98CB690}"/>
              </a:ext>
            </a:extLst>
          </p:cNvPr>
          <p:cNvSpPr txBox="1"/>
          <p:nvPr/>
        </p:nvSpPr>
        <p:spPr>
          <a:xfrm>
            <a:off x="2783210" y="2316396"/>
            <a:ext cx="6625579" cy="369332"/>
          </a:xfrm>
          <a:prstGeom prst="rect">
            <a:avLst/>
          </a:prstGeom>
          <a:noFill/>
        </p:spPr>
        <p:txBody>
          <a:bodyPr wrap="square" rtlCol="0">
            <a:spAutoFit/>
          </a:bodyPr>
          <a:lstStyle/>
          <a:p>
            <a:pPr algn="ctr"/>
            <a:r>
              <a:rPr lang="tr-TR" dirty="0">
                <a:solidFill>
                  <a:schemeClr val="bg1"/>
                </a:solidFill>
                <a:latin typeface="Coda" panose="020B0500000000000004" pitchFamily="34" charset="0"/>
                <a:cs typeface="Heebo Medium" pitchFamily="2" charset="-79"/>
              </a:rPr>
              <a:t>BSM308 Bilgisayar Mühendisliği Uygulamaları</a:t>
            </a:r>
            <a:endParaRPr lang="en-IN" sz="800" dirty="0">
              <a:solidFill>
                <a:schemeClr val="bg1"/>
              </a:solidFill>
              <a:latin typeface="Coda" panose="020B0500000000000004" pitchFamily="34" charset="0"/>
              <a:cs typeface="Heebo Medium" pitchFamily="2" charset="-79"/>
            </a:endParaRPr>
          </a:p>
        </p:txBody>
      </p:sp>
    </p:spTree>
    <p:extLst>
      <p:ext uri="{BB962C8B-B14F-4D97-AF65-F5344CB8AC3E}">
        <p14:creationId xmlns:p14="http://schemas.microsoft.com/office/powerpoint/2010/main" val="4265363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999CF-943E-4197-B65F-B4C554CAB6AC}"/>
              </a:ext>
            </a:extLst>
          </p:cNvPr>
          <p:cNvSpPr/>
          <p:nvPr/>
        </p:nvSpPr>
        <p:spPr>
          <a:xfrm rot="2700000">
            <a:off x="-311509" y="-4600032"/>
            <a:ext cx="7256046" cy="1265446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3" y="1110321"/>
            <a:ext cx="6921717" cy="954107"/>
          </a:xfrm>
          <a:prstGeom prst="rect">
            <a:avLst/>
          </a:prstGeom>
          <a:noFill/>
        </p:spPr>
        <p:txBody>
          <a:bodyPr wrap="square" rtlCol="0">
            <a:spAutoFit/>
          </a:bodyPr>
          <a:lstStyle/>
          <a:p>
            <a:r>
              <a:rPr lang="en-US" sz="2800" dirty="0" err="1">
                <a:solidFill>
                  <a:schemeClr val="bg1"/>
                </a:solidFill>
              </a:rPr>
              <a:t>Derin</a:t>
            </a:r>
            <a:r>
              <a:rPr lang="en-US" sz="2800" dirty="0">
                <a:solidFill>
                  <a:schemeClr val="bg1"/>
                </a:solidFill>
              </a:rPr>
              <a:t> </a:t>
            </a:r>
            <a:r>
              <a:rPr lang="en-US" sz="2800" dirty="0" err="1">
                <a:solidFill>
                  <a:schemeClr val="bg1"/>
                </a:solidFill>
              </a:rPr>
              <a:t>Öğrenme</a:t>
            </a:r>
            <a:r>
              <a:rPr lang="en-US" sz="2800" dirty="0">
                <a:solidFill>
                  <a:schemeClr val="bg1"/>
                </a:solidFill>
              </a:rPr>
              <a:t> İle El </a:t>
            </a:r>
            <a:r>
              <a:rPr lang="en-US" sz="2800" dirty="0" err="1">
                <a:solidFill>
                  <a:schemeClr val="bg1"/>
                </a:solidFill>
              </a:rPr>
              <a:t>Hareketi</a:t>
            </a:r>
            <a:r>
              <a:rPr lang="en-US" sz="2800" dirty="0">
                <a:solidFill>
                  <a:schemeClr val="bg1"/>
                </a:solidFill>
              </a:rPr>
              <a:t> </a:t>
            </a:r>
            <a:r>
              <a:rPr lang="en-US" sz="2800" dirty="0" err="1">
                <a:solidFill>
                  <a:schemeClr val="bg1"/>
                </a:solidFill>
              </a:rPr>
              <a:t>Tanıma</a:t>
            </a:r>
            <a:r>
              <a:rPr lang="en-US" sz="2800" dirty="0">
                <a:solidFill>
                  <a:schemeClr val="bg1"/>
                </a:solidFill>
              </a:rPr>
              <a:t> </a:t>
            </a:r>
            <a:r>
              <a:rPr lang="en-US" sz="2800" dirty="0" err="1">
                <a:solidFill>
                  <a:schemeClr val="bg1"/>
                </a:solidFill>
              </a:rPr>
              <a:t>Üzerine</a:t>
            </a:r>
            <a:r>
              <a:rPr lang="en-US" sz="2800" dirty="0">
                <a:solidFill>
                  <a:schemeClr val="bg1"/>
                </a:solidFill>
              </a:rPr>
              <a:t> </a:t>
            </a:r>
            <a:r>
              <a:rPr lang="en-US" sz="2800" dirty="0" err="1">
                <a:solidFill>
                  <a:schemeClr val="bg1"/>
                </a:solidFill>
              </a:rPr>
              <a:t>Yapılan</a:t>
            </a:r>
            <a:r>
              <a:rPr lang="tr-TR" sz="2800" dirty="0">
                <a:solidFill>
                  <a:schemeClr val="bg1"/>
                </a:solidFill>
              </a:rPr>
              <a:t> </a:t>
            </a:r>
            <a:r>
              <a:rPr lang="en-US" sz="2800" dirty="0" err="1">
                <a:solidFill>
                  <a:schemeClr val="bg1"/>
                </a:solidFill>
              </a:rPr>
              <a:t>Çalışmaların</a:t>
            </a:r>
            <a:r>
              <a:rPr lang="en-US" sz="2800" dirty="0">
                <a:solidFill>
                  <a:schemeClr val="bg1"/>
                </a:solidFill>
              </a:rPr>
              <a:t> </a:t>
            </a:r>
            <a:r>
              <a:rPr lang="en-US" sz="2800" dirty="0" err="1">
                <a:solidFill>
                  <a:schemeClr val="bg1"/>
                </a:solidFill>
              </a:rPr>
              <a:t>İncelenmesi</a:t>
            </a:r>
            <a:endParaRPr lang="en-US" sz="2800" dirty="0">
              <a:solidFill>
                <a:schemeClr val="bg1"/>
              </a:solidFill>
            </a:endParaRPr>
          </a:p>
        </p:txBody>
      </p:sp>
      <p:sp>
        <p:nvSpPr>
          <p:cNvPr id="9" name="TextBox 8">
            <a:extLst>
              <a:ext uri="{FF2B5EF4-FFF2-40B4-BE49-F238E27FC236}">
                <a16:creationId xmlns:a16="http://schemas.microsoft.com/office/drawing/2014/main" id="{C6A84948-9D48-4A13-8E91-A07FD936E6D8}"/>
              </a:ext>
            </a:extLst>
          </p:cNvPr>
          <p:cNvSpPr txBox="1"/>
          <p:nvPr/>
        </p:nvSpPr>
        <p:spPr>
          <a:xfrm>
            <a:off x="695323" y="2245013"/>
            <a:ext cx="5166462" cy="2270109"/>
          </a:xfrm>
          <a:prstGeom prst="rect">
            <a:avLst/>
          </a:prstGeom>
          <a:noFill/>
        </p:spPr>
        <p:txBody>
          <a:bodyPr wrap="square" rtlCol="0">
            <a:spAutoFit/>
          </a:bodyPr>
          <a:lstStyle/>
          <a:p>
            <a:pPr algn="just">
              <a:lnSpc>
                <a:spcPct val="150000"/>
              </a:lnSpc>
            </a:pPr>
            <a:r>
              <a:rPr lang="en-IN" sz="1600" b="0" i="0" dirty="0">
                <a:solidFill>
                  <a:schemeClr val="bg1"/>
                </a:solidFill>
                <a:effectLst/>
                <a:latin typeface="Coda" panose="020B0500000000000004" pitchFamily="34" charset="0"/>
                <a:cs typeface="Heebo" pitchFamily="2" charset="-79"/>
              </a:rPr>
              <a:t>Son </a:t>
            </a:r>
            <a:r>
              <a:rPr lang="en-IN" sz="1600" b="0" i="0" dirty="0" err="1">
                <a:solidFill>
                  <a:schemeClr val="bg1"/>
                </a:solidFill>
                <a:effectLst/>
                <a:latin typeface="Coda" panose="020B0500000000000004" pitchFamily="34" charset="0"/>
                <a:cs typeface="Heebo" pitchFamily="2" charset="-79"/>
              </a:rPr>
              <a:t>yıllarda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gelişen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teknoloji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ile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birlikte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el</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tanıma</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sistemleri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yaygın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olarak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kullanılmaya</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başlanılmıştır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Birçok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yazılım</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oyun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ve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mobil</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uygulama</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el</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hareketleri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ile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kontrol</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edilebilmektedir</a:t>
            </a:r>
            <a:r>
              <a:rPr lang="en-IN" sz="1600" b="0" i="0" dirty="0">
                <a:solidFill>
                  <a:schemeClr val="bg1"/>
                </a:solidFill>
                <a:effectLst/>
                <a:latin typeface="Coda" panose="020B0500000000000004" pitchFamily="34" charset="0"/>
                <a:cs typeface="Heebo" pitchFamily="2" charset="-79"/>
              </a:rPr>
              <a:t>. Bu </a:t>
            </a:r>
            <a:r>
              <a:rPr lang="en-IN" sz="1600" b="0" i="0" dirty="0" err="1">
                <a:solidFill>
                  <a:schemeClr val="bg1"/>
                </a:solidFill>
                <a:effectLst/>
                <a:latin typeface="Coda" panose="020B0500000000000004" pitchFamily="34" charset="0"/>
                <a:cs typeface="Heebo" pitchFamily="2" charset="-79"/>
              </a:rPr>
              <a:t>çalışmada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el</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tanıma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el</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hareketi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tanıma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üzerine</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derin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öğrenme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yöntemleri</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ile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yapılan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çalışmalar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incelenmiştir</a:t>
            </a:r>
            <a:r>
              <a:rPr lang="en-IN" sz="1600" b="0" i="0" dirty="0">
                <a:solidFill>
                  <a:schemeClr val="bg1"/>
                </a:solidFill>
                <a:effectLst/>
                <a:latin typeface="Coda" panose="020B0500000000000004" pitchFamily="34" charset="0"/>
                <a:cs typeface="Heebo" pitchFamily="2" charset="-79"/>
              </a:rPr>
              <a:t>. </a:t>
            </a:r>
            <a:endParaRPr lang="en-IN" sz="1600" dirty="0">
              <a:solidFill>
                <a:schemeClr val="bg1"/>
              </a:solidFill>
              <a:latin typeface="Coda" panose="020B0500000000000004" pitchFamily="34" charset="0"/>
              <a:cs typeface="Heebo"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8654" t="184" r="2814" b="-184"/>
          <a:stretch/>
        </p:blipFill>
        <p:spPr>
          <a:xfrm>
            <a:off x="3303814" y="-37558"/>
            <a:ext cx="8964387" cy="6908259"/>
          </a:xfrm>
        </p:spPr>
      </p:pic>
    </p:spTree>
    <p:extLst>
      <p:ext uri="{BB962C8B-B14F-4D97-AF65-F5344CB8AC3E}">
        <p14:creationId xmlns:p14="http://schemas.microsoft.com/office/powerpoint/2010/main" val="130646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10246358" cy="584775"/>
          </a:xfrm>
          <a:prstGeom prst="rect">
            <a:avLst/>
          </a:prstGeom>
          <a:noFill/>
        </p:spPr>
        <p:txBody>
          <a:bodyPr wrap="square" rtlCol="0">
            <a:spAutoFit/>
          </a:bodyPr>
          <a:lstStyle/>
          <a:p>
            <a:r>
              <a:rPr lang="tr-TR" sz="3200" b="1" dirty="0" err="1">
                <a:solidFill>
                  <a:schemeClr val="bg1"/>
                </a:solidFill>
                <a:latin typeface="Coda" panose="020B0500000000000004" pitchFamily="34" charset="0"/>
                <a:cs typeface="Heebo Medium" pitchFamily="2" charset="-79"/>
              </a:rPr>
              <a:t>Konvolüsyonel</a:t>
            </a:r>
            <a:r>
              <a:rPr lang="tr-TR" sz="3200" b="1" dirty="0">
                <a:solidFill>
                  <a:schemeClr val="bg1"/>
                </a:solidFill>
                <a:latin typeface="Coda" panose="020B0500000000000004" pitchFamily="34" charset="0"/>
                <a:cs typeface="Heebo Medium" pitchFamily="2" charset="-79"/>
              </a:rPr>
              <a:t> ve Tekrarlayan Sinir Ağları</a:t>
            </a:r>
          </a:p>
        </p:txBody>
      </p:sp>
      <p:sp>
        <p:nvSpPr>
          <p:cNvPr id="5" name="TextBox 8">
            <a:extLst>
              <a:ext uri="{FF2B5EF4-FFF2-40B4-BE49-F238E27FC236}">
                <a16:creationId xmlns:a16="http://schemas.microsoft.com/office/drawing/2014/main" id="{4F9CFAED-83A6-5A7D-0C04-8803E5A544CA}"/>
              </a:ext>
            </a:extLst>
          </p:cNvPr>
          <p:cNvSpPr txBox="1"/>
          <p:nvPr/>
        </p:nvSpPr>
        <p:spPr>
          <a:xfrm>
            <a:off x="389558" y="1563012"/>
            <a:ext cx="7214400" cy="5584606"/>
          </a:xfrm>
          <a:prstGeom prst="rect">
            <a:avLst/>
          </a:prstGeom>
          <a:noFill/>
        </p:spPr>
        <p:txBody>
          <a:bodyPr wrap="square" rtlCol="0">
            <a:spAutoFit/>
          </a:bodyPr>
          <a:lstStyle/>
          <a:p>
            <a:pPr algn="just">
              <a:lnSpc>
                <a:spcPct val="150000"/>
              </a:lnSpc>
            </a:pPr>
            <a:r>
              <a:rPr lang="en-IN" sz="2000" b="0" i="0" dirty="0" err="1">
                <a:solidFill>
                  <a:schemeClr val="bg1"/>
                </a:solidFill>
                <a:effectLst/>
                <a:latin typeface="Coda" panose="020B0500000000000004" pitchFamily="34" charset="0"/>
                <a:cs typeface="Heebo" pitchFamily="2" charset="-79"/>
              </a:rPr>
              <a:t>İnsan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sisteminden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esinlenerek</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modellenen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konvolüsyonel</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sinir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ağları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Çok</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katmanlı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algılayıcıların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türüdür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Günümüzde</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bilgisayarlı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görüntü</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işleme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nesne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tanıma</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alanlarında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başarılı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performans</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göstermesi</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nedeniyle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yaygın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olarak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kullanılmaktadır</a:t>
            </a:r>
            <a:r>
              <a:rPr lang="tr-TR" sz="2000" b="0" i="0" dirty="0">
                <a:solidFill>
                  <a:schemeClr val="bg1"/>
                </a:solidFill>
                <a:effectLst/>
                <a:latin typeface="Coda" panose="020B0500000000000004" pitchFamily="34" charset="0"/>
                <a:cs typeface="Heebo" pitchFamily="2" charset="-79"/>
              </a:rPr>
              <a:t>.</a:t>
            </a:r>
          </a:p>
          <a:p>
            <a:pPr algn="just">
              <a:lnSpc>
                <a:spcPct val="150000"/>
              </a:lnSpc>
            </a:pPr>
            <a:endParaRPr lang="tr-TR" sz="2000" dirty="0">
              <a:solidFill>
                <a:schemeClr val="bg1"/>
              </a:solidFill>
              <a:latin typeface="Coda" panose="020B0500000000000004" pitchFamily="34" charset="0"/>
              <a:cs typeface="Heebo" pitchFamily="2" charset="-79"/>
            </a:endParaRPr>
          </a:p>
          <a:p>
            <a:pPr algn="just">
              <a:lnSpc>
                <a:spcPct val="150000"/>
              </a:lnSpc>
            </a:pPr>
            <a:r>
              <a:rPr lang="tr-TR" sz="2000" dirty="0">
                <a:solidFill>
                  <a:schemeClr val="bg1"/>
                </a:solidFill>
                <a:latin typeface="Coda" panose="020B0500000000000004" pitchFamily="34" charset="0"/>
                <a:cs typeface="Heebo" pitchFamily="2" charset="-79"/>
              </a:rPr>
              <a:t>Tekrarlayan sinir ağları ise ardışık bilgileri kullanan, gizli katman çıkışını tekrar aynı katmana giriş olarak gönderebilen bir derin öğrenme algoritmasıdır. </a:t>
            </a:r>
          </a:p>
          <a:p>
            <a:pPr algn="just">
              <a:lnSpc>
                <a:spcPct val="150000"/>
              </a:lnSpc>
            </a:pPr>
            <a:r>
              <a:rPr lang="tr-TR" sz="2000" dirty="0" err="1">
                <a:solidFill>
                  <a:schemeClr val="bg1"/>
                </a:solidFill>
                <a:latin typeface="Coda" panose="020B0500000000000004" pitchFamily="34" charset="0"/>
                <a:cs typeface="Heebo" pitchFamily="2" charset="-79"/>
              </a:rPr>
              <a:t>Konvüsyonel</a:t>
            </a:r>
            <a:r>
              <a:rPr lang="tr-TR" sz="2000" dirty="0">
                <a:solidFill>
                  <a:schemeClr val="bg1"/>
                </a:solidFill>
                <a:latin typeface="Coda" panose="020B0500000000000004" pitchFamily="34" charset="0"/>
                <a:cs typeface="Heebo" pitchFamily="2" charset="-79"/>
              </a:rPr>
              <a:t> sinir ağlarında önceki durumlar veya girişler arasında ilişkilendirme yapılmaz. Ancak Tekrarlayan sinir ağların da ise, önceki girişler veya durumlar ile ilişkilendirme yapılır.</a:t>
            </a:r>
          </a:p>
          <a:p>
            <a:pPr algn="just">
              <a:lnSpc>
                <a:spcPct val="150000"/>
              </a:lnSpc>
            </a:pPr>
            <a:endParaRPr lang="tr-TR" sz="2000" dirty="0">
              <a:solidFill>
                <a:schemeClr val="bg1"/>
              </a:solidFill>
              <a:latin typeface="Coda" panose="020B0500000000000004" pitchFamily="34" charset="0"/>
              <a:cs typeface="Heebo" pitchFamily="2" charset="-79"/>
            </a:endParaRPr>
          </a:p>
        </p:txBody>
      </p:sp>
      <p:pic>
        <p:nvPicPr>
          <p:cNvPr id="4" name="Resim 3">
            <a:extLst>
              <a:ext uri="{FF2B5EF4-FFF2-40B4-BE49-F238E27FC236}">
                <a16:creationId xmlns:a16="http://schemas.microsoft.com/office/drawing/2014/main" id="{F0361C39-4E43-D0C6-6BAC-E1939111375D}"/>
              </a:ext>
            </a:extLst>
          </p:cNvPr>
          <p:cNvPicPr>
            <a:picLocks noChangeAspect="1"/>
          </p:cNvPicPr>
          <p:nvPr/>
        </p:nvPicPr>
        <p:blipFill>
          <a:blip r:embed="rId2"/>
          <a:stretch>
            <a:fillRect/>
          </a:stretch>
        </p:blipFill>
        <p:spPr>
          <a:xfrm>
            <a:off x="7854338" y="1730944"/>
            <a:ext cx="4005944" cy="1643464"/>
          </a:xfrm>
          <a:prstGeom prst="rect">
            <a:avLst/>
          </a:prstGeom>
        </p:spPr>
      </p:pic>
      <p:pic>
        <p:nvPicPr>
          <p:cNvPr id="8" name="Resim 7">
            <a:extLst>
              <a:ext uri="{FF2B5EF4-FFF2-40B4-BE49-F238E27FC236}">
                <a16:creationId xmlns:a16="http://schemas.microsoft.com/office/drawing/2014/main" id="{8D332B5D-BBE5-45C0-9779-9ED391158FA8}"/>
              </a:ext>
            </a:extLst>
          </p:cNvPr>
          <p:cNvPicPr>
            <a:picLocks noChangeAspect="1"/>
          </p:cNvPicPr>
          <p:nvPr/>
        </p:nvPicPr>
        <p:blipFill>
          <a:blip r:embed="rId3"/>
          <a:stretch>
            <a:fillRect/>
          </a:stretch>
        </p:blipFill>
        <p:spPr>
          <a:xfrm>
            <a:off x="7854338" y="3683757"/>
            <a:ext cx="4005944" cy="2962863"/>
          </a:xfrm>
          <a:prstGeom prst="rect">
            <a:avLst/>
          </a:prstGeom>
        </p:spPr>
      </p:pic>
    </p:spTree>
    <p:extLst>
      <p:ext uri="{BB962C8B-B14F-4D97-AF65-F5344CB8AC3E}">
        <p14:creationId xmlns:p14="http://schemas.microsoft.com/office/powerpoint/2010/main" val="3558385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999CF-943E-4197-B65F-B4C554CAB6AC}"/>
              </a:ext>
            </a:extLst>
          </p:cNvPr>
          <p:cNvSpPr/>
          <p:nvPr/>
        </p:nvSpPr>
        <p:spPr>
          <a:xfrm rot="2700000">
            <a:off x="-311509" y="-4600032"/>
            <a:ext cx="7256046" cy="1265446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3" y="1110321"/>
            <a:ext cx="6921717" cy="954107"/>
          </a:xfrm>
          <a:prstGeom prst="rect">
            <a:avLst/>
          </a:prstGeom>
          <a:noFill/>
        </p:spPr>
        <p:txBody>
          <a:bodyPr wrap="square" rtlCol="0">
            <a:spAutoFit/>
          </a:bodyPr>
          <a:lstStyle/>
          <a:p>
            <a:r>
              <a:rPr lang="en-US" sz="2800" dirty="0" err="1">
                <a:solidFill>
                  <a:schemeClr val="bg1"/>
                </a:solidFill>
              </a:rPr>
              <a:t>Evrişimsel</a:t>
            </a:r>
            <a:r>
              <a:rPr lang="en-US" sz="2800" dirty="0">
                <a:solidFill>
                  <a:schemeClr val="bg1"/>
                </a:solidFill>
              </a:rPr>
              <a:t> </a:t>
            </a:r>
            <a:r>
              <a:rPr lang="en-US" sz="2800" dirty="0" err="1">
                <a:solidFill>
                  <a:schemeClr val="bg1"/>
                </a:solidFill>
              </a:rPr>
              <a:t>Sinir</a:t>
            </a:r>
            <a:r>
              <a:rPr lang="en-US" sz="2800" dirty="0">
                <a:solidFill>
                  <a:schemeClr val="bg1"/>
                </a:solidFill>
              </a:rPr>
              <a:t> </a:t>
            </a:r>
            <a:r>
              <a:rPr lang="en-US" sz="2800" dirty="0" err="1">
                <a:solidFill>
                  <a:schemeClr val="bg1"/>
                </a:solidFill>
              </a:rPr>
              <a:t>Ağları</a:t>
            </a:r>
            <a:r>
              <a:rPr lang="en-US" sz="2800" dirty="0">
                <a:solidFill>
                  <a:schemeClr val="bg1"/>
                </a:solidFill>
              </a:rPr>
              <a:t> </a:t>
            </a:r>
            <a:r>
              <a:rPr lang="en-US" sz="2800" dirty="0" err="1">
                <a:solidFill>
                  <a:schemeClr val="bg1"/>
                </a:solidFill>
              </a:rPr>
              <a:t>ile</a:t>
            </a:r>
            <a:r>
              <a:rPr lang="en-US" sz="2800" dirty="0">
                <a:solidFill>
                  <a:schemeClr val="bg1"/>
                </a:solidFill>
              </a:rPr>
              <a:t> </a:t>
            </a:r>
            <a:r>
              <a:rPr lang="en-US" sz="2800" dirty="0" err="1">
                <a:solidFill>
                  <a:schemeClr val="bg1"/>
                </a:solidFill>
              </a:rPr>
              <a:t>Türkçe</a:t>
            </a:r>
            <a:r>
              <a:rPr lang="en-US" sz="2800" dirty="0">
                <a:solidFill>
                  <a:schemeClr val="bg1"/>
                </a:solidFill>
              </a:rPr>
              <a:t> </a:t>
            </a:r>
            <a:r>
              <a:rPr lang="en-US" sz="2800" dirty="0" err="1">
                <a:solidFill>
                  <a:schemeClr val="bg1"/>
                </a:solidFill>
              </a:rPr>
              <a:t>Videolarda</a:t>
            </a:r>
            <a:r>
              <a:rPr lang="en-US" sz="2800" dirty="0">
                <a:solidFill>
                  <a:schemeClr val="bg1"/>
                </a:solidFill>
              </a:rPr>
              <a:t> </a:t>
            </a:r>
            <a:r>
              <a:rPr lang="en-US" sz="2800" dirty="0" err="1">
                <a:solidFill>
                  <a:schemeClr val="bg1"/>
                </a:solidFill>
              </a:rPr>
              <a:t>Geçen</a:t>
            </a:r>
            <a:r>
              <a:rPr lang="en-US" sz="2800" dirty="0">
                <a:solidFill>
                  <a:schemeClr val="bg1"/>
                </a:solidFill>
              </a:rPr>
              <a:t> </a:t>
            </a:r>
            <a:r>
              <a:rPr lang="en-US" sz="2800" dirty="0" err="1">
                <a:solidFill>
                  <a:schemeClr val="bg1"/>
                </a:solidFill>
              </a:rPr>
              <a:t>Küfür</a:t>
            </a:r>
            <a:r>
              <a:rPr lang="en-US" sz="2800" dirty="0">
                <a:solidFill>
                  <a:schemeClr val="bg1"/>
                </a:solidFill>
              </a:rPr>
              <a:t> </a:t>
            </a:r>
            <a:r>
              <a:rPr lang="en-US" sz="2800" dirty="0" err="1">
                <a:solidFill>
                  <a:schemeClr val="bg1"/>
                </a:solidFill>
              </a:rPr>
              <a:t>Seslerinin</a:t>
            </a:r>
            <a:r>
              <a:rPr lang="en-US" sz="2800" dirty="0">
                <a:solidFill>
                  <a:schemeClr val="bg1"/>
                </a:solidFill>
              </a:rPr>
              <a:t> </a:t>
            </a:r>
            <a:r>
              <a:rPr lang="en-US" sz="2800" dirty="0" err="1">
                <a:solidFill>
                  <a:schemeClr val="bg1"/>
                </a:solidFill>
              </a:rPr>
              <a:t>Sansürlenmesi</a:t>
            </a:r>
            <a:endParaRPr lang="en-US" sz="2800" dirty="0">
              <a:solidFill>
                <a:schemeClr val="bg1"/>
              </a:solidFill>
            </a:endParaRPr>
          </a:p>
        </p:txBody>
      </p:sp>
      <p:sp>
        <p:nvSpPr>
          <p:cNvPr id="9" name="TextBox 8">
            <a:extLst>
              <a:ext uri="{FF2B5EF4-FFF2-40B4-BE49-F238E27FC236}">
                <a16:creationId xmlns:a16="http://schemas.microsoft.com/office/drawing/2014/main" id="{C6A84948-9D48-4A13-8E91-A07FD936E6D8}"/>
              </a:ext>
            </a:extLst>
          </p:cNvPr>
          <p:cNvSpPr txBox="1"/>
          <p:nvPr/>
        </p:nvSpPr>
        <p:spPr>
          <a:xfrm>
            <a:off x="695326" y="2245013"/>
            <a:ext cx="5283444" cy="1162113"/>
          </a:xfrm>
          <a:prstGeom prst="rect">
            <a:avLst/>
          </a:prstGeom>
          <a:noFill/>
        </p:spPr>
        <p:txBody>
          <a:bodyPr wrap="square" rtlCol="0">
            <a:spAutoFit/>
          </a:bodyPr>
          <a:lstStyle/>
          <a:p>
            <a:pPr algn="just">
              <a:lnSpc>
                <a:spcPct val="150000"/>
              </a:lnSpc>
            </a:pPr>
            <a:r>
              <a:rPr lang="tr-TR" sz="1600" b="0" i="0" dirty="0">
                <a:solidFill>
                  <a:schemeClr val="bg1"/>
                </a:solidFill>
                <a:effectLst/>
                <a:latin typeface="Coda" panose="020B0500000000000004" pitchFamily="34" charset="0"/>
                <a:cs typeface="Heebo" pitchFamily="2" charset="-79"/>
              </a:rPr>
              <a:t>İnternette sosyal mecralarda bulunan videoların uygunsuz küfürlerin </a:t>
            </a:r>
            <a:r>
              <a:rPr lang="tr-TR" sz="1600" b="0" i="0" dirty="0" err="1">
                <a:solidFill>
                  <a:schemeClr val="bg1"/>
                </a:solidFill>
                <a:effectLst/>
                <a:latin typeface="Coda" panose="020B0500000000000004" pitchFamily="34" charset="0"/>
                <a:cs typeface="Heebo" pitchFamily="2" charset="-79"/>
              </a:rPr>
              <a:t>evrişimsel</a:t>
            </a:r>
            <a:r>
              <a:rPr lang="tr-TR" sz="1600" b="0" i="0" dirty="0">
                <a:solidFill>
                  <a:schemeClr val="bg1"/>
                </a:solidFill>
                <a:effectLst/>
                <a:latin typeface="Coda" panose="020B0500000000000004" pitchFamily="34" charset="0"/>
                <a:cs typeface="Heebo" pitchFamily="2" charset="-79"/>
              </a:rPr>
              <a:t> sinir ağı yöntemi kullanılarak tespit edilmesi ve sansürlenmesi için geliştirilmiş bir program.</a:t>
            </a:r>
            <a:endParaRPr lang="en-IN" sz="1600" dirty="0">
              <a:solidFill>
                <a:schemeClr val="bg1"/>
              </a:solidFill>
              <a:latin typeface="Coda" panose="020B0500000000000004" pitchFamily="34" charset="0"/>
              <a:cs typeface="Heebo"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078" t="-544" r="-58" b="544"/>
          <a:stretch/>
        </p:blipFill>
        <p:spPr>
          <a:xfrm>
            <a:off x="3303814" y="-37558"/>
            <a:ext cx="8964387" cy="6908259"/>
          </a:xfrm>
        </p:spPr>
      </p:pic>
    </p:spTree>
    <p:extLst>
      <p:ext uri="{BB962C8B-B14F-4D97-AF65-F5344CB8AC3E}">
        <p14:creationId xmlns:p14="http://schemas.microsoft.com/office/powerpoint/2010/main" val="4239155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10246358" cy="584775"/>
          </a:xfrm>
          <a:prstGeom prst="rect">
            <a:avLst/>
          </a:prstGeom>
          <a:noFill/>
        </p:spPr>
        <p:txBody>
          <a:bodyPr wrap="square" rtlCol="0">
            <a:spAutoFit/>
          </a:bodyPr>
          <a:lstStyle/>
          <a:p>
            <a:r>
              <a:rPr lang="tr-TR" sz="3200" b="1" dirty="0">
                <a:solidFill>
                  <a:schemeClr val="bg1"/>
                </a:solidFill>
                <a:latin typeface="Coda" panose="020B0500000000000004" pitchFamily="34" charset="0"/>
                <a:cs typeface="Heebo Medium" pitchFamily="2" charset="-79"/>
              </a:rPr>
              <a:t>MFCC Özellik Çıkarım Yöntemi</a:t>
            </a:r>
          </a:p>
        </p:txBody>
      </p:sp>
      <p:sp>
        <p:nvSpPr>
          <p:cNvPr id="5" name="TextBox 8">
            <a:extLst>
              <a:ext uri="{FF2B5EF4-FFF2-40B4-BE49-F238E27FC236}">
                <a16:creationId xmlns:a16="http://schemas.microsoft.com/office/drawing/2014/main" id="{4F9CFAED-83A6-5A7D-0C04-8803E5A544CA}"/>
              </a:ext>
            </a:extLst>
          </p:cNvPr>
          <p:cNvSpPr txBox="1"/>
          <p:nvPr/>
        </p:nvSpPr>
        <p:spPr>
          <a:xfrm>
            <a:off x="389558" y="1563012"/>
            <a:ext cx="7214400" cy="4661276"/>
          </a:xfrm>
          <a:prstGeom prst="rect">
            <a:avLst/>
          </a:prstGeom>
          <a:noFill/>
        </p:spPr>
        <p:txBody>
          <a:bodyPr wrap="square" rtlCol="0">
            <a:spAutoFit/>
          </a:bodyPr>
          <a:lstStyle/>
          <a:p>
            <a:pPr algn="just">
              <a:lnSpc>
                <a:spcPct val="150000"/>
              </a:lnSpc>
            </a:pPr>
            <a:r>
              <a:rPr lang="en-IN" sz="2000" b="0" i="0" dirty="0">
                <a:solidFill>
                  <a:schemeClr val="bg1"/>
                </a:solidFill>
                <a:effectLst/>
                <a:latin typeface="Coda" panose="020B0500000000000004" pitchFamily="34" charset="0"/>
                <a:cs typeface="Heebo" pitchFamily="2" charset="-79"/>
              </a:rPr>
              <a:t>Mel-</a:t>
            </a:r>
            <a:r>
              <a:rPr lang="en-IN" sz="2000" b="0" i="0" dirty="0" err="1">
                <a:solidFill>
                  <a:schemeClr val="bg1"/>
                </a:solidFill>
                <a:effectLst/>
                <a:latin typeface="Coda" panose="020B0500000000000004" pitchFamily="34" charset="0"/>
                <a:cs typeface="Heebo" pitchFamily="2" charset="-79"/>
              </a:rPr>
              <a:t>frekans</a:t>
            </a:r>
            <a:r>
              <a:rPr lang="en-IN" sz="2000" b="0" i="0" dirty="0">
                <a:solidFill>
                  <a:schemeClr val="bg1"/>
                </a:solidFill>
                <a:effectLst/>
                <a:latin typeface="Coda" panose="020B0500000000000004" pitchFamily="34" charset="0"/>
                <a:cs typeface="Heebo" pitchFamily="2" charset="-79"/>
              </a:rPr>
              <a:t> kepstrum </a:t>
            </a:r>
            <a:r>
              <a:rPr lang="en-IN" sz="2000" b="0" i="0" dirty="0" err="1">
                <a:solidFill>
                  <a:schemeClr val="bg1"/>
                </a:solidFill>
                <a:effectLst/>
                <a:latin typeface="Coda" panose="020B0500000000000004" pitchFamily="34" charset="0"/>
                <a:cs typeface="Heebo" pitchFamily="2" charset="-79"/>
              </a:rPr>
              <a:t>katsayısı</a:t>
            </a:r>
            <a:r>
              <a:rPr lang="tr-TR" sz="2000" b="0" i="0" dirty="0">
                <a:solidFill>
                  <a:schemeClr val="bg1"/>
                </a:solidFill>
                <a:effectLst/>
                <a:latin typeface="Coda" panose="020B0500000000000004" pitchFamily="34" charset="0"/>
                <a:cs typeface="Heebo" pitchFamily="2" charset="-79"/>
              </a:rPr>
              <a:t> (MFCC), ses sinyallerinden öznitelikleri çıkarmak için literatürde yaygın olarak kullanılmaktadır. Bu çalışmada, küfürlerden oluşan veri kümelerindeki seslerin öznitelikleri çıkarmak için MFCC yöntemi kullanılmış.</a:t>
            </a:r>
          </a:p>
          <a:p>
            <a:pPr algn="just">
              <a:lnSpc>
                <a:spcPct val="150000"/>
              </a:lnSpc>
            </a:pPr>
            <a:r>
              <a:rPr lang="tr-TR" sz="2000" dirty="0">
                <a:solidFill>
                  <a:schemeClr val="bg1"/>
                </a:solidFill>
                <a:latin typeface="Coda" panose="020B0500000000000004" pitchFamily="34" charset="0"/>
                <a:cs typeface="Heebo" pitchFamily="2" charset="-79"/>
              </a:rPr>
              <a:t>MFCC algoritması, </a:t>
            </a:r>
            <a:r>
              <a:rPr lang="tr-TR" sz="2000" dirty="0" err="1">
                <a:solidFill>
                  <a:schemeClr val="bg1"/>
                </a:solidFill>
                <a:latin typeface="Coda" panose="020B0500000000000004" pitchFamily="34" charset="0"/>
                <a:cs typeface="Heebo" pitchFamily="2" charset="-79"/>
              </a:rPr>
              <a:t>Hamming</a:t>
            </a:r>
            <a:r>
              <a:rPr lang="tr-TR" sz="2000" dirty="0">
                <a:solidFill>
                  <a:schemeClr val="bg1"/>
                </a:solidFill>
                <a:latin typeface="Coda" panose="020B0500000000000004" pitchFamily="34" charset="0"/>
                <a:cs typeface="Heebo" pitchFamily="2" charset="-79"/>
              </a:rPr>
              <a:t> penceresini kullanarak bir ses akışını daha küçük pencerelere yeniden şekillendirerek çerçevelere bölmektedir. Spektrum, </a:t>
            </a:r>
            <a:r>
              <a:rPr lang="tr-TR" sz="2000" dirty="0" err="1">
                <a:solidFill>
                  <a:schemeClr val="bg1"/>
                </a:solidFill>
                <a:latin typeface="Coda" panose="020B0500000000000004" pitchFamily="34" charset="0"/>
                <a:cs typeface="Heebo" pitchFamily="2" charset="-79"/>
              </a:rPr>
              <a:t>Fast</a:t>
            </a:r>
            <a:r>
              <a:rPr lang="tr-TR" sz="2000" dirty="0">
                <a:solidFill>
                  <a:schemeClr val="bg1"/>
                </a:solidFill>
                <a:latin typeface="Coda" panose="020B0500000000000004" pitchFamily="34" charset="0"/>
                <a:cs typeface="Heebo" pitchFamily="2" charset="-79"/>
              </a:rPr>
              <a:t> Fourier Dönüşümü kullanılarak her çerçeve için üretilir ve her spektrum filtre bankası kullanılarak ağırlıklandırılır. Son olarak, Logaritma ve Ayrık Kosinüs Dönüşümü kullanılarak MFCC vektörü hesaplanır</a:t>
            </a:r>
          </a:p>
        </p:txBody>
      </p:sp>
      <p:pic>
        <p:nvPicPr>
          <p:cNvPr id="3" name="Resim 2">
            <a:extLst>
              <a:ext uri="{FF2B5EF4-FFF2-40B4-BE49-F238E27FC236}">
                <a16:creationId xmlns:a16="http://schemas.microsoft.com/office/drawing/2014/main" id="{8138D500-65AA-CC4C-9F37-80A2C2B923A8}"/>
              </a:ext>
            </a:extLst>
          </p:cNvPr>
          <p:cNvPicPr>
            <a:picLocks noChangeAspect="1"/>
          </p:cNvPicPr>
          <p:nvPr/>
        </p:nvPicPr>
        <p:blipFill>
          <a:blip r:embed="rId2"/>
          <a:stretch>
            <a:fillRect/>
          </a:stretch>
        </p:blipFill>
        <p:spPr>
          <a:xfrm>
            <a:off x="7883091" y="1484961"/>
            <a:ext cx="4146689" cy="2298165"/>
          </a:xfrm>
          <a:prstGeom prst="rect">
            <a:avLst/>
          </a:prstGeom>
        </p:spPr>
      </p:pic>
      <p:pic>
        <p:nvPicPr>
          <p:cNvPr id="7" name="Resim 6">
            <a:extLst>
              <a:ext uri="{FF2B5EF4-FFF2-40B4-BE49-F238E27FC236}">
                <a16:creationId xmlns:a16="http://schemas.microsoft.com/office/drawing/2014/main" id="{AD6C46DC-DF24-CBD0-56BE-D68BCD884BD9}"/>
              </a:ext>
            </a:extLst>
          </p:cNvPr>
          <p:cNvPicPr>
            <a:picLocks noChangeAspect="1"/>
          </p:cNvPicPr>
          <p:nvPr/>
        </p:nvPicPr>
        <p:blipFill>
          <a:blip r:embed="rId3"/>
          <a:stretch>
            <a:fillRect/>
          </a:stretch>
        </p:blipFill>
        <p:spPr>
          <a:xfrm>
            <a:off x="7895411" y="3980988"/>
            <a:ext cx="4134369" cy="1606470"/>
          </a:xfrm>
          <a:prstGeom prst="rect">
            <a:avLst/>
          </a:prstGeom>
        </p:spPr>
      </p:pic>
      <p:pic>
        <p:nvPicPr>
          <p:cNvPr id="8" name="Resim 7">
            <a:extLst>
              <a:ext uri="{FF2B5EF4-FFF2-40B4-BE49-F238E27FC236}">
                <a16:creationId xmlns:a16="http://schemas.microsoft.com/office/drawing/2014/main" id="{A8A63185-0A87-FB34-180F-DAC742E95FF7}"/>
              </a:ext>
            </a:extLst>
          </p:cNvPr>
          <p:cNvPicPr>
            <a:picLocks noChangeAspect="1"/>
          </p:cNvPicPr>
          <p:nvPr/>
        </p:nvPicPr>
        <p:blipFill>
          <a:blip r:embed="rId4"/>
          <a:stretch>
            <a:fillRect/>
          </a:stretch>
        </p:blipFill>
        <p:spPr>
          <a:xfrm>
            <a:off x="7895410" y="5880722"/>
            <a:ext cx="4134370" cy="244835"/>
          </a:xfrm>
          <a:prstGeom prst="rect">
            <a:avLst/>
          </a:prstGeom>
        </p:spPr>
      </p:pic>
    </p:spTree>
    <p:extLst>
      <p:ext uri="{BB962C8B-B14F-4D97-AF65-F5344CB8AC3E}">
        <p14:creationId xmlns:p14="http://schemas.microsoft.com/office/powerpoint/2010/main" val="227564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9467752" cy="584775"/>
          </a:xfrm>
          <a:prstGeom prst="rect">
            <a:avLst/>
          </a:prstGeom>
          <a:noFill/>
        </p:spPr>
        <p:txBody>
          <a:bodyPr wrap="square" rtlCol="0">
            <a:spAutoFit/>
          </a:bodyPr>
          <a:lstStyle/>
          <a:p>
            <a:r>
              <a:rPr lang="tr-TR" sz="3200" b="1" dirty="0">
                <a:solidFill>
                  <a:schemeClr val="bg1"/>
                </a:solidFill>
                <a:latin typeface="Coda" panose="020B0500000000000004" pitchFamily="34" charset="0"/>
                <a:cs typeface="Heebo Medium" pitchFamily="2" charset="-79"/>
              </a:rPr>
              <a:t>SONUÇ</a:t>
            </a:r>
            <a:endParaRPr lang="en-IN" sz="32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6147" y="2074543"/>
            <a:ext cx="11419705" cy="3359061"/>
          </a:xfrm>
          <a:prstGeom prst="rect">
            <a:avLst/>
          </a:prstGeom>
          <a:noFill/>
        </p:spPr>
        <p:txBody>
          <a:bodyPr wrap="square" rtlCol="0">
            <a:spAutoFit/>
          </a:bodyPr>
          <a:lstStyle/>
          <a:p>
            <a:pPr algn="just">
              <a:lnSpc>
                <a:spcPct val="150000"/>
              </a:lnSpc>
            </a:pPr>
            <a:r>
              <a:rPr lang="tr-TR" sz="2400" b="0" i="0" dirty="0">
                <a:solidFill>
                  <a:schemeClr val="bg1"/>
                </a:solidFill>
                <a:effectLst/>
                <a:latin typeface="Coda" panose="020B0500000000000004" pitchFamily="34" charset="0"/>
                <a:cs typeface="Heebo" pitchFamily="2" charset="-79"/>
              </a:rPr>
              <a:t>Araştırdığım makalelerin yapmak istediğim projede gerekli bazı önemli bilgi ve işimi kolaylaştıracak ipucu taşıdıkları kanaatindeyim. </a:t>
            </a:r>
            <a:r>
              <a:rPr lang="tr-TR" sz="2400" dirty="0">
                <a:solidFill>
                  <a:schemeClr val="bg1"/>
                </a:solidFill>
                <a:latin typeface="Coda" panose="020B0500000000000004" pitchFamily="34" charset="0"/>
                <a:cs typeface="Heebo" pitchFamily="2" charset="-79"/>
              </a:rPr>
              <a:t>K</a:t>
            </a:r>
            <a:r>
              <a:rPr lang="tr-TR" sz="2400" b="0" i="0" dirty="0">
                <a:solidFill>
                  <a:schemeClr val="bg1"/>
                </a:solidFill>
                <a:effectLst/>
                <a:latin typeface="Coda" panose="020B0500000000000004" pitchFamily="34" charset="0"/>
                <a:cs typeface="Heebo" pitchFamily="2" charset="-79"/>
              </a:rPr>
              <a:t>ullanmam gereken veya gerekebilecek kütüphanelerden, kullanacağım sinir ağı modeline, kullanmam gereken veya işimi kolaylaştıracak yöntemlerden, Karşılaşmam muhtemel sorunların çözümlerine dair birçok bilgi elde ettiğimi ve projemi gerçekleştireceğim yolda önemli bir adım attığımı söyleyebilirim.</a:t>
            </a:r>
          </a:p>
        </p:txBody>
      </p:sp>
    </p:spTree>
    <p:extLst>
      <p:ext uri="{BB962C8B-B14F-4D97-AF65-F5344CB8AC3E}">
        <p14:creationId xmlns:p14="http://schemas.microsoft.com/office/powerpoint/2010/main" val="34392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E0D8-6D13-4FBE-AB8A-69ABB5453F58}"/>
              </a:ext>
            </a:extLst>
          </p:cNvPr>
          <p:cNvSpPr txBox="1"/>
          <p:nvPr/>
        </p:nvSpPr>
        <p:spPr>
          <a:xfrm>
            <a:off x="1881051" y="2743480"/>
            <a:ext cx="8429898" cy="1107996"/>
          </a:xfrm>
          <a:prstGeom prst="rect">
            <a:avLst/>
          </a:prstGeom>
          <a:noFill/>
        </p:spPr>
        <p:txBody>
          <a:bodyPr wrap="square" rtlCol="0">
            <a:spAutoFit/>
          </a:bodyPr>
          <a:lstStyle/>
          <a:p>
            <a:pPr algn="ctr"/>
            <a:r>
              <a:rPr lang="en-IN" sz="6600" dirty="0">
                <a:solidFill>
                  <a:schemeClr val="bg1"/>
                </a:solidFill>
                <a:latin typeface="Coda" panose="020B0500000000000004" pitchFamily="34" charset="0"/>
                <a:cs typeface="Heebo Medium" pitchFamily="2" charset="-79"/>
              </a:rPr>
              <a:t>T</a:t>
            </a:r>
            <a:r>
              <a:rPr lang="tr-TR" sz="6600" dirty="0" err="1">
                <a:solidFill>
                  <a:schemeClr val="bg1"/>
                </a:solidFill>
                <a:latin typeface="Coda" panose="020B0500000000000004" pitchFamily="34" charset="0"/>
                <a:cs typeface="Heebo Medium" pitchFamily="2" charset="-79"/>
              </a:rPr>
              <a:t>eşekkürler</a:t>
            </a:r>
            <a:endParaRPr lang="en-IN" sz="2800" dirty="0">
              <a:solidFill>
                <a:schemeClr val="bg1"/>
              </a:solidFill>
              <a:latin typeface="Coda" panose="020B0500000000000004" pitchFamily="34" charset="0"/>
              <a:cs typeface="Heebo Medium" pitchFamily="2" charset="-79"/>
            </a:endParaRPr>
          </a:p>
        </p:txBody>
      </p:sp>
    </p:spTree>
    <p:extLst>
      <p:ext uri="{BB962C8B-B14F-4D97-AF65-F5344CB8AC3E}">
        <p14:creationId xmlns:p14="http://schemas.microsoft.com/office/powerpoint/2010/main" val="289286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9467752" cy="584775"/>
          </a:xfrm>
          <a:prstGeom prst="rect">
            <a:avLst/>
          </a:prstGeom>
          <a:noFill/>
        </p:spPr>
        <p:txBody>
          <a:bodyPr wrap="square" rtlCol="0">
            <a:spAutoFit/>
          </a:bodyPr>
          <a:lstStyle/>
          <a:p>
            <a:r>
              <a:rPr lang="tr-TR" sz="3200" b="1" dirty="0">
                <a:solidFill>
                  <a:schemeClr val="bg1"/>
                </a:solidFill>
                <a:latin typeface="Coda" panose="020B0500000000000004" pitchFamily="34" charset="0"/>
                <a:cs typeface="Heebo Medium" pitchFamily="2" charset="-79"/>
              </a:rPr>
              <a:t>GİRİŞ</a:t>
            </a:r>
            <a:endParaRPr lang="en-IN" sz="11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9558" y="1484961"/>
            <a:ext cx="11419705" cy="5122941"/>
          </a:xfrm>
          <a:prstGeom prst="rect">
            <a:avLst/>
          </a:prstGeom>
          <a:noFill/>
        </p:spPr>
        <p:txBody>
          <a:bodyPr wrap="square" rtlCol="0">
            <a:spAutoFit/>
          </a:bodyPr>
          <a:lstStyle/>
          <a:p>
            <a:pPr algn="just">
              <a:lnSpc>
                <a:spcPct val="150000"/>
              </a:lnSpc>
            </a:pPr>
            <a:r>
              <a:rPr lang="en-IN" sz="2000" b="0" i="0" dirty="0" err="1">
                <a:solidFill>
                  <a:schemeClr val="bg1"/>
                </a:solidFill>
                <a:effectLst/>
                <a:latin typeface="Coda" panose="020B0500000000000004" pitchFamily="34" charset="0"/>
                <a:cs typeface="Heebo" pitchFamily="2" charset="-79"/>
              </a:rPr>
              <a:t>Derin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öğrenme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yapay</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zekânın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çalışma</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alanı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makine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öğrenmesi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dalında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çok</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katmanlı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yapay</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sinir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ağlarının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kullanıldığı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tekniktir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Derin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öğrenme</a:t>
            </a:r>
            <a:r>
              <a:rPr lang="en-IN" sz="2000" b="0" i="0" dirty="0">
                <a:solidFill>
                  <a:schemeClr val="bg1"/>
                </a:solidFill>
                <a:effectLst/>
                <a:latin typeface="Coda" panose="020B0500000000000004" pitchFamily="34" charset="0"/>
                <a:cs typeface="Heebo" pitchFamily="2" charset="-79"/>
              </a:rPr>
              <a:t> son </a:t>
            </a:r>
            <a:r>
              <a:rPr lang="en-IN" sz="2000" b="0" i="0" dirty="0" err="1">
                <a:solidFill>
                  <a:schemeClr val="bg1"/>
                </a:solidFill>
                <a:effectLst/>
                <a:latin typeface="Coda" panose="020B0500000000000004" pitchFamily="34" charset="0"/>
                <a:cs typeface="Heebo" pitchFamily="2" charset="-79"/>
              </a:rPr>
              <a:t>yıllarda</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makine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öğrenmesi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dalında</a:t>
            </a:r>
            <a:r>
              <a:rPr lang="tr-TR" sz="2000" dirty="0">
                <a:solidFill>
                  <a:schemeClr val="bg1"/>
                </a:solidFill>
                <a:latin typeface="Coda" panose="020B0500000000000004" pitchFamily="34" charset="0"/>
                <a:cs typeface="Heebo" pitchFamily="2" charset="-79"/>
              </a:rPr>
              <a:t> ve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yapay</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zekâ</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geliştirmede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kullanılan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en</a:t>
            </a:r>
            <a:r>
              <a:rPr lang="en-IN" sz="2000" b="0" i="0" dirty="0">
                <a:solidFill>
                  <a:schemeClr val="bg1"/>
                </a:solidFill>
                <a:effectLst/>
                <a:latin typeface="Coda" panose="020B0500000000000004" pitchFamily="34" charset="0"/>
                <a:cs typeface="Heebo" pitchFamily="2" charset="-79"/>
              </a:rPr>
              <a:t> pop</a:t>
            </a:r>
            <a:r>
              <a:rPr lang="tr-TR" sz="2000" b="0" i="0" dirty="0">
                <a:solidFill>
                  <a:schemeClr val="bg1"/>
                </a:solidFill>
                <a:effectLst/>
                <a:latin typeface="Coda" panose="020B0500000000000004" pitchFamily="34" charset="0"/>
                <a:cs typeface="Heebo" pitchFamily="2" charset="-79"/>
              </a:rPr>
              <a:t>ü</a:t>
            </a:r>
            <a:r>
              <a:rPr lang="en-IN" sz="2000" b="0" i="0" dirty="0">
                <a:solidFill>
                  <a:schemeClr val="bg1"/>
                </a:solidFill>
                <a:effectLst/>
                <a:latin typeface="Coda" panose="020B0500000000000004" pitchFamily="34" charset="0"/>
                <a:cs typeface="Heebo" pitchFamily="2" charset="-79"/>
              </a:rPr>
              <a:t>l</a:t>
            </a:r>
            <a:r>
              <a:rPr lang="tr-TR" sz="2000" b="0" i="0" dirty="0">
                <a:solidFill>
                  <a:schemeClr val="bg1"/>
                </a:solidFill>
                <a:effectLst/>
                <a:latin typeface="Coda" panose="020B0500000000000004" pitchFamily="34" charset="0"/>
                <a:cs typeface="Heebo" pitchFamily="2" charset="-79"/>
              </a:rPr>
              <a:t>e</a:t>
            </a:r>
            <a:r>
              <a:rPr lang="en-IN" sz="2000" b="0" i="0" dirty="0">
                <a:solidFill>
                  <a:schemeClr val="bg1"/>
                </a:solidFill>
                <a:effectLst/>
                <a:latin typeface="Coda" panose="020B0500000000000004" pitchFamily="34" charset="0"/>
                <a:cs typeface="Heebo" pitchFamily="2" charset="-79"/>
              </a:rPr>
              <a:t>r</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yaklaşımdır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Ses</a:t>
            </a:r>
            <a:r>
              <a:rPr lang="en-IN" sz="2000" b="0" i="0" dirty="0">
                <a:solidFill>
                  <a:schemeClr val="bg1"/>
                </a:solidFill>
                <a:effectLst/>
                <a:latin typeface="Coda" panose="020B0500000000000004" pitchFamily="34" charset="0"/>
                <a:cs typeface="Heebo" pitchFamily="2" charset="-79"/>
              </a:rPr>
              <a:t>, video, </a:t>
            </a:r>
            <a:r>
              <a:rPr lang="en-IN" sz="2000" b="0" i="0" dirty="0" err="1">
                <a:solidFill>
                  <a:schemeClr val="bg1"/>
                </a:solidFill>
                <a:effectLst/>
                <a:latin typeface="Coda" panose="020B0500000000000004" pitchFamily="34" charset="0"/>
                <a:cs typeface="Heebo" pitchFamily="2" charset="-79"/>
              </a:rPr>
              <a:t>görüntü</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gibi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tanıma</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sınıflandırma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alanlarında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yapılan</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çalışmalarda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derin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öğrenme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tekniklerinin</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kullanılması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ile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birçok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başarı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elde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edilmiştir</a:t>
            </a:r>
            <a:r>
              <a:rPr lang="tr-TR" sz="2000" b="0" i="0" dirty="0">
                <a:solidFill>
                  <a:schemeClr val="bg1"/>
                </a:solidFill>
                <a:effectLst/>
                <a:latin typeface="Coda" panose="020B0500000000000004" pitchFamily="34" charset="0"/>
                <a:cs typeface="Heebo" pitchFamily="2" charset="-79"/>
              </a:rPr>
              <a:t>.</a:t>
            </a:r>
          </a:p>
          <a:p>
            <a:pPr algn="just">
              <a:lnSpc>
                <a:spcPct val="150000"/>
              </a:lnSpc>
            </a:pPr>
            <a:endParaRPr lang="tr-TR" sz="2000" b="0" i="0" dirty="0">
              <a:solidFill>
                <a:schemeClr val="bg1"/>
              </a:solidFill>
              <a:effectLst/>
              <a:latin typeface="Coda" panose="020B0500000000000004" pitchFamily="34" charset="0"/>
              <a:cs typeface="Heebo" pitchFamily="2" charset="-79"/>
            </a:endParaRPr>
          </a:p>
          <a:p>
            <a:pPr algn="just">
              <a:lnSpc>
                <a:spcPct val="150000"/>
              </a:lnSpc>
            </a:pPr>
            <a:r>
              <a:rPr lang="tr-TR" sz="2000" b="0" i="0" dirty="0">
                <a:solidFill>
                  <a:schemeClr val="bg1"/>
                </a:solidFill>
                <a:effectLst/>
                <a:latin typeface="Coda" panose="020B0500000000000004" pitchFamily="34" charset="0"/>
                <a:cs typeface="Heebo" pitchFamily="2" charset="-79"/>
              </a:rPr>
              <a:t>Günümüzde sosyal mecralardaki içeriklerin kullanıcılara sunulurken kontrol edilmesi, incelenmesi ve uygun olmayan kısımların sansürlenmesi </a:t>
            </a:r>
            <a:r>
              <a:rPr lang="tr-TR" sz="2000" b="0" i="0" dirty="0" err="1">
                <a:solidFill>
                  <a:schemeClr val="bg1"/>
                </a:solidFill>
                <a:effectLst/>
                <a:latin typeface="Coda" panose="020B0500000000000004" pitchFamily="34" charset="0"/>
                <a:cs typeface="Heebo" pitchFamily="2" charset="-79"/>
              </a:rPr>
              <a:t>manual</a:t>
            </a:r>
            <a:r>
              <a:rPr lang="tr-TR" sz="2000" b="0" i="0" dirty="0">
                <a:solidFill>
                  <a:schemeClr val="bg1"/>
                </a:solidFill>
                <a:effectLst/>
                <a:latin typeface="Coda" panose="020B0500000000000004" pitchFamily="34" charset="0"/>
                <a:cs typeface="Heebo" pitchFamily="2" charset="-79"/>
              </a:rPr>
              <a:t> yöntemler ile yapılmaktadır. İçeriklerin kontrol edilmesi ve sansürlenmesi insan müdahalesi ile uzun zaman almakta ve dikkatli bir şekilde incelenmesi gerekmektedir. Dolayısıyla içerik artışı bu şekildeki bir kontrol mekanizmasını çok kolay bir şekilde aşabilmektedir fakat yapay zeka teknolojisinin her geçen gün artan yetenekleri sayesinde bu sorunu dah</a:t>
            </a:r>
            <a:r>
              <a:rPr lang="tr-TR" sz="2000" dirty="0">
                <a:solidFill>
                  <a:schemeClr val="bg1"/>
                </a:solidFill>
                <a:latin typeface="Coda" panose="020B0500000000000004" pitchFamily="34" charset="0"/>
                <a:cs typeface="Heebo" pitchFamily="2" charset="-79"/>
              </a:rPr>
              <a:t>a az maliyetli ve daha verimli şekilde çözebiliriz</a:t>
            </a:r>
            <a:r>
              <a:rPr lang="tr-TR" sz="2000" b="0" i="0" dirty="0">
                <a:solidFill>
                  <a:schemeClr val="bg1"/>
                </a:solidFill>
                <a:effectLst/>
                <a:latin typeface="Coda" panose="020B0500000000000004" pitchFamily="34" charset="0"/>
                <a:cs typeface="Heebo" pitchFamily="2" charset="-79"/>
              </a:rPr>
              <a:t>.</a:t>
            </a:r>
          </a:p>
        </p:txBody>
      </p:sp>
    </p:spTree>
    <p:extLst>
      <p:ext uri="{BB962C8B-B14F-4D97-AF65-F5344CB8AC3E}">
        <p14:creationId xmlns:p14="http://schemas.microsoft.com/office/powerpoint/2010/main" val="318248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999CF-943E-4197-B65F-B4C554CAB6AC}"/>
              </a:ext>
            </a:extLst>
          </p:cNvPr>
          <p:cNvSpPr/>
          <p:nvPr/>
        </p:nvSpPr>
        <p:spPr>
          <a:xfrm rot="2700000">
            <a:off x="-311509" y="-4600032"/>
            <a:ext cx="7256046" cy="1265446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6" y="1177697"/>
            <a:ext cx="5517907" cy="954107"/>
          </a:xfrm>
          <a:prstGeom prst="rect">
            <a:avLst/>
          </a:prstGeom>
          <a:noFill/>
        </p:spPr>
        <p:txBody>
          <a:bodyPr wrap="square" rtlCol="0">
            <a:spAutoFit/>
          </a:bodyPr>
          <a:lstStyle/>
          <a:p>
            <a:r>
              <a:rPr lang="tr-TR" sz="2800" dirty="0">
                <a:solidFill>
                  <a:schemeClr val="bg1"/>
                </a:solidFill>
              </a:rPr>
              <a:t>GÖRÜNTÜLERDE İSTENMEYEN ŞİŞE</a:t>
            </a:r>
          </a:p>
          <a:p>
            <a:r>
              <a:rPr lang="tr-TR" sz="2800" dirty="0">
                <a:solidFill>
                  <a:schemeClr val="bg1"/>
                </a:solidFill>
              </a:rPr>
              <a:t>BULANIKLAŞTIRMA ALGORİTMASI</a:t>
            </a:r>
            <a:endParaRPr lang="en-IN" sz="1050" b="1" dirty="0">
              <a:solidFill>
                <a:schemeClr val="bg1"/>
              </a:solidFill>
              <a:latin typeface="Coda" panose="020B0500000000000004" pitchFamily="34" charset="0"/>
              <a:cs typeface="Heebo Medium" pitchFamily="2" charset="-79"/>
            </a:endParaRPr>
          </a:p>
        </p:txBody>
      </p:sp>
      <p:sp>
        <p:nvSpPr>
          <p:cNvPr id="9" name="TextBox 8">
            <a:extLst>
              <a:ext uri="{FF2B5EF4-FFF2-40B4-BE49-F238E27FC236}">
                <a16:creationId xmlns:a16="http://schemas.microsoft.com/office/drawing/2014/main" id="{C6A84948-9D48-4A13-8E91-A07FD936E6D8}"/>
              </a:ext>
            </a:extLst>
          </p:cNvPr>
          <p:cNvSpPr txBox="1"/>
          <p:nvPr/>
        </p:nvSpPr>
        <p:spPr>
          <a:xfrm>
            <a:off x="695326" y="2245013"/>
            <a:ext cx="4434939" cy="3008772"/>
          </a:xfrm>
          <a:prstGeom prst="rect">
            <a:avLst/>
          </a:prstGeom>
          <a:noFill/>
        </p:spPr>
        <p:txBody>
          <a:bodyPr wrap="square" rtlCol="0">
            <a:spAutoFit/>
          </a:bodyPr>
          <a:lstStyle/>
          <a:p>
            <a:pPr algn="just">
              <a:lnSpc>
                <a:spcPct val="150000"/>
              </a:lnSpc>
            </a:pPr>
            <a:r>
              <a:rPr lang="en-IN" sz="1600" b="0" i="0" dirty="0">
                <a:solidFill>
                  <a:schemeClr val="bg1"/>
                </a:solidFill>
                <a:effectLst/>
                <a:latin typeface="Coda" panose="020B0500000000000004" pitchFamily="34" charset="0"/>
                <a:cs typeface="Heebo" pitchFamily="2" charset="-79"/>
              </a:rPr>
              <a:t>OpenCV</a:t>
            </a:r>
            <a:r>
              <a:rPr lang="tr-TR"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kütüphanesi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yardımıyla</a:t>
            </a:r>
            <a:r>
              <a:rPr lang="en-IN" sz="1600" b="0" i="0" dirty="0">
                <a:solidFill>
                  <a:schemeClr val="bg1"/>
                </a:solidFill>
                <a:effectLst/>
                <a:latin typeface="Coda" panose="020B0500000000000004" pitchFamily="34" charset="0"/>
                <a:cs typeface="Heebo" pitchFamily="2" charset="-79"/>
              </a:rPr>
              <a:t> C++ </a:t>
            </a:r>
            <a:r>
              <a:rPr lang="en-IN" sz="1600" b="0" i="0" dirty="0" err="1">
                <a:solidFill>
                  <a:schemeClr val="bg1"/>
                </a:solidFill>
                <a:effectLst/>
                <a:latin typeface="Coda" panose="020B0500000000000004" pitchFamily="34" charset="0"/>
                <a:cs typeface="Heebo" pitchFamily="2" charset="-79"/>
              </a:rPr>
              <a:t>yazılım</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dili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kullanılarak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resimlerde</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istenilmeyen</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cisimleri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sansürlemek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amaçlı</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geliştirilmiş</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bir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tez</a:t>
            </a:r>
            <a:r>
              <a:rPr lang="tr-TR" sz="1600" b="0" i="0" dirty="0">
                <a:solidFill>
                  <a:schemeClr val="bg1"/>
                </a:solidFill>
                <a:effectLst/>
                <a:latin typeface="Coda" panose="020B0500000000000004" pitchFamily="34" charset="0"/>
                <a:cs typeface="Heebo" pitchFamily="2" charset="-79"/>
              </a:rPr>
              <a:t>. Önceden belirlenmiş olan bir cisim, görüntülerden tespit edilerek sansürlenmektir. görüntü işlemeden faydalanılarak tespit ve sansürleme işlemi yapılabilmektedir. Bununla beraber ciddi bir iş yükü ortadan kalkacaktır.</a:t>
            </a:r>
            <a:endParaRPr lang="en-IN" sz="1600" dirty="0">
              <a:solidFill>
                <a:schemeClr val="bg1"/>
              </a:solidFill>
              <a:latin typeface="Coda" panose="020B0500000000000004" pitchFamily="34" charset="0"/>
              <a:cs typeface="Heebo"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30" t="8117" r="20323" b="7860"/>
          <a:stretch/>
        </p:blipFill>
        <p:spPr>
          <a:xfrm>
            <a:off x="3303814" y="-37558"/>
            <a:ext cx="8964387" cy="6908259"/>
          </a:xfrm>
        </p:spPr>
      </p:pic>
    </p:spTree>
    <p:extLst>
      <p:ext uri="{BB962C8B-B14F-4D97-AF65-F5344CB8AC3E}">
        <p14:creationId xmlns:p14="http://schemas.microsoft.com/office/powerpoint/2010/main" val="143358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9467752" cy="584775"/>
          </a:xfrm>
          <a:prstGeom prst="rect">
            <a:avLst/>
          </a:prstGeom>
          <a:noFill/>
        </p:spPr>
        <p:txBody>
          <a:bodyPr wrap="square" rtlCol="0">
            <a:spAutoFit/>
          </a:bodyPr>
          <a:lstStyle/>
          <a:p>
            <a:r>
              <a:rPr lang="tr-TR" sz="3200" b="1" dirty="0" err="1">
                <a:solidFill>
                  <a:schemeClr val="bg1"/>
                </a:solidFill>
                <a:latin typeface="Coda" panose="020B0500000000000004" pitchFamily="34" charset="0"/>
                <a:cs typeface="Heebo Medium" pitchFamily="2" charset="-79"/>
              </a:rPr>
              <a:t>OpenCV</a:t>
            </a:r>
            <a:r>
              <a:rPr lang="tr-TR" sz="3200" b="1" dirty="0">
                <a:solidFill>
                  <a:schemeClr val="bg1"/>
                </a:solidFill>
                <a:latin typeface="Coda" panose="020B0500000000000004" pitchFamily="34" charset="0"/>
                <a:cs typeface="Heebo Medium" pitchFamily="2" charset="-79"/>
              </a:rPr>
              <a:t> Nedir</a:t>
            </a:r>
            <a:endParaRPr lang="en-IN" sz="11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9558" y="1484961"/>
            <a:ext cx="11419705" cy="967957"/>
          </a:xfrm>
          <a:prstGeom prst="rect">
            <a:avLst/>
          </a:prstGeom>
          <a:noFill/>
        </p:spPr>
        <p:txBody>
          <a:bodyPr wrap="square" rtlCol="0">
            <a:spAutoFit/>
          </a:bodyPr>
          <a:lstStyle/>
          <a:p>
            <a:pPr algn="just">
              <a:lnSpc>
                <a:spcPct val="150000"/>
              </a:lnSpc>
            </a:pPr>
            <a:r>
              <a:rPr lang="en-IN" sz="2000" b="0" i="0" dirty="0">
                <a:solidFill>
                  <a:schemeClr val="bg1"/>
                </a:solidFill>
                <a:effectLst/>
                <a:latin typeface="Coda" panose="020B0500000000000004" pitchFamily="34" charset="0"/>
                <a:cs typeface="Heebo" pitchFamily="2" charset="-79"/>
              </a:rPr>
              <a:t>OpenCV,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resim</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a:t>
            </a:r>
            <a:r>
              <a:rPr lang="en-IN" sz="2000" b="0" i="0" dirty="0">
                <a:solidFill>
                  <a:schemeClr val="bg1"/>
                </a:solidFill>
                <a:effectLst/>
                <a:latin typeface="Coda" panose="020B0500000000000004" pitchFamily="34" charset="0"/>
                <a:cs typeface="Heebo" pitchFamily="2" charset="-79"/>
              </a:rPr>
              <a:t> da video </a:t>
            </a:r>
            <a:r>
              <a:rPr lang="en-IN" sz="2000" b="0" i="0" dirty="0" err="1">
                <a:solidFill>
                  <a:schemeClr val="bg1"/>
                </a:solidFill>
                <a:effectLst/>
                <a:latin typeface="Coda" panose="020B0500000000000004" pitchFamily="34" charset="0"/>
                <a:cs typeface="Heebo" pitchFamily="2" charset="-79"/>
              </a:rPr>
              <a:t>içindeki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anlamlı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bilgileri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çıkarıp</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işleyebilmek</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için</a:t>
            </a:r>
            <a:r>
              <a:rPr lang="en-IN" sz="2000" b="0" i="0" dirty="0">
                <a:solidFill>
                  <a:schemeClr val="bg1"/>
                </a:solidFill>
                <a:effectLst/>
                <a:latin typeface="Coda" panose="020B0500000000000004" pitchFamily="34" charset="0"/>
                <a:cs typeface="Heebo" pitchFamily="2" charset="-79"/>
              </a:rPr>
              <a:t> INTEL </a:t>
            </a:r>
            <a:r>
              <a:rPr lang="en-IN" sz="2000" b="0" i="0" dirty="0" err="1">
                <a:solidFill>
                  <a:schemeClr val="bg1"/>
                </a:solidFill>
                <a:effectLst/>
                <a:latin typeface="Coda" panose="020B0500000000000004" pitchFamily="34" charset="0"/>
                <a:cs typeface="Heebo" pitchFamily="2" charset="-79"/>
              </a:rPr>
              <a:t>tarafından</a:t>
            </a:r>
            <a:r>
              <a:rPr lang="en-IN" sz="2000" b="0" i="0" dirty="0">
                <a:solidFill>
                  <a:schemeClr val="bg1"/>
                </a:solidFill>
                <a:effectLst/>
                <a:latin typeface="Coda" panose="020B0500000000000004" pitchFamily="34" charset="0"/>
                <a:cs typeface="Heebo" pitchFamily="2" charset="-79"/>
              </a:rPr>
              <a:t> C </a:t>
            </a:r>
            <a:r>
              <a:rPr lang="en-IN" sz="2000" b="0" i="0" dirty="0" err="1">
                <a:solidFill>
                  <a:schemeClr val="bg1"/>
                </a:solidFill>
                <a:effectLst/>
                <a:latin typeface="Coda" panose="020B0500000000000004" pitchFamily="34" charset="0"/>
                <a:cs typeface="Heebo" pitchFamily="2" charset="-79"/>
              </a:rPr>
              <a:t>ve</a:t>
            </a:r>
            <a:r>
              <a:rPr lang="en-IN" sz="2000" b="0" i="0" dirty="0">
                <a:solidFill>
                  <a:schemeClr val="bg1"/>
                </a:solidFill>
                <a:effectLst/>
                <a:latin typeface="Coda" panose="020B0500000000000004" pitchFamily="34" charset="0"/>
                <a:cs typeface="Heebo" pitchFamily="2" charset="-79"/>
              </a:rPr>
              <a:t> C++ </a:t>
            </a:r>
            <a:r>
              <a:rPr lang="en-IN" sz="2000" b="0" i="0" dirty="0" err="1">
                <a:solidFill>
                  <a:schemeClr val="bg1"/>
                </a:solidFill>
                <a:effectLst/>
                <a:latin typeface="Coda" panose="020B0500000000000004" pitchFamily="34" charset="0"/>
                <a:cs typeface="Heebo" pitchFamily="2" charset="-79"/>
              </a:rPr>
              <a:t>dilleri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kullanılarak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geliştirilmiş</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açık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kaynak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kodlu</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Bilgisayarla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kütüphanesidir</a:t>
            </a:r>
            <a:r>
              <a:rPr lang="en-IN" sz="2000" b="0" i="0" dirty="0">
                <a:solidFill>
                  <a:schemeClr val="bg1"/>
                </a:solidFill>
                <a:effectLst/>
                <a:latin typeface="Coda" panose="020B0500000000000004" pitchFamily="34" charset="0"/>
                <a:cs typeface="Heebo" pitchFamily="2" charset="-79"/>
              </a:rPr>
              <a:t>.</a:t>
            </a:r>
            <a:endParaRPr lang="tr-TR" sz="2000" b="0" i="0" dirty="0">
              <a:solidFill>
                <a:schemeClr val="bg1"/>
              </a:solidFill>
              <a:effectLst/>
              <a:latin typeface="Coda" panose="020B0500000000000004" pitchFamily="34" charset="0"/>
              <a:cs typeface="Heebo" pitchFamily="2" charset="-79"/>
            </a:endParaRPr>
          </a:p>
        </p:txBody>
      </p:sp>
      <p:pic>
        <p:nvPicPr>
          <p:cNvPr id="4" name="Resim 3">
            <a:extLst>
              <a:ext uri="{FF2B5EF4-FFF2-40B4-BE49-F238E27FC236}">
                <a16:creationId xmlns:a16="http://schemas.microsoft.com/office/drawing/2014/main" id="{6A99BE76-7DC3-88A2-3027-8E5BDFC3C62E}"/>
              </a:ext>
            </a:extLst>
          </p:cNvPr>
          <p:cNvPicPr>
            <a:picLocks noChangeAspect="1"/>
          </p:cNvPicPr>
          <p:nvPr/>
        </p:nvPicPr>
        <p:blipFill>
          <a:blip r:embed="rId2"/>
          <a:stretch>
            <a:fillRect/>
          </a:stretch>
        </p:blipFill>
        <p:spPr>
          <a:xfrm>
            <a:off x="4364772" y="2627728"/>
            <a:ext cx="7442887" cy="3115627"/>
          </a:xfrm>
          <a:prstGeom prst="rect">
            <a:avLst/>
          </a:prstGeom>
        </p:spPr>
      </p:pic>
      <p:pic>
        <p:nvPicPr>
          <p:cNvPr id="7" name="Resim 6">
            <a:extLst>
              <a:ext uri="{FF2B5EF4-FFF2-40B4-BE49-F238E27FC236}">
                <a16:creationId xmlns:a16="http://schemas.microsoft.com/office/drawing/2014/main" id="{E78D4715-6723-904C-4CBA-2B4842E9C110}"/>
              </a:ext>
            </a:extLst>
          </p:cNvPr>
          <p:cNvPicPr>
            <a:picLocks noChangeAspect="1"/>
          </p:cNvPicPr>
          <p:nvPr/>
        </p:nvPicPr>
        <p:blipFill>
          <a:blip r:embed="rId3"/>
          <a:stretch>
            <a:fillRect/>
          </a:stretch>
        </p:blipFill>
        <p:spPr>
          <a:xfrm>
            <a:off x="473116" y="2644740"/>
            <a:ext cx="3527747" cy="3115627"/>
          </a:xfrm>
          <a:prstGeom prst="rect">
            <a:avLst/>
          </a:prstGeom>
        </p:spPr>
      </p:pic>
      <p:sp>
        <p:nvSpPr>
          <p:cNvPr id="8" name="TextBox 8">
            <a:extLst>
              <a:ext uri="{FF2B5EF4-FFF2-40B4-BE49-F238E27FC236}">
                <a16:creationId xmlns:a16="http://schemas.microsoft.com/office/drawing/2014/main" id="{85266479-BBFF-EB4F-262F-E182863E7BAD}"/>
              </a:ext>
            </a:extLst>
          </p:cNvPr>
          <p:cNvSpPr txBox="1"/>
          <p:nvPr/>
        </p:nvSpPr>
        <p:spPr>
          <a:xfrm>
            <a:off x="2376362" y="5879478"/>
            <a:ext cx="11419705" cy="506292"/>
          </a:xfrm>
          <a:prstGeom prst="rect">
            <a:avLst/>
          </a:prstGeom>
          <a:noFill/>
        </p:spPr>
        <p:txBody>
          <a:bodyPr wrap="square" rtlCol="0">
            <a:spAutoFit/>
          </a:bodyPr>
          <a:lstStyle/>
          <a:p>
            <a:pPr algn="ctr">
              <a:lnSpc>
                <a:spcPct val="150000"/>
              </a:lnSpc>
            </a:pPr>
            <a:r>
              <a:rPr lang="en-IN" sz="2000" b="0" i="0" dirty="0">
                <a:solidFill>
                  <a:schemeClr val="bg1"/>
                </a:solidFill>
                <a:effectLst/>
                <a:latin typeface="Coda" panose="020B0500000000000004" pitchFamily="34" charset="0"/>
                <a:cs typeface="Heebo" pitchFamily="2" charset="-79"/>
              </a:rPr>
              <a:t>OpenCV </a:t>
            </a:r>
            <a:r>
              <a:rPr lang="en-IN" sz="2000" b="0" i="0" dirty="0" err="1">
                <a:solidFill>
                  <a:schemeClr val="bg1"/>
                </a:solidFill>
                <a:effectLst/>
                <a:latin typeface="Coda" panose="020B0500000000000004" pitchFamily="34" charset="0"/>
                <a:cs typeface="Heebo" pitchFamily="2" charset="-79"/>
              </a:rPr>
              <a:t>bileşenleri</a:t>
            </a:r>
            <a:endParaRPr lang="tr-TR" sz="2000" b="0" i="0" dirty="0">
              <a:solidFill>
                <a:schemeClr val="bg1"/>
              </a:solidFill>
              <a:effectLst/>
              <a:latin typeface="Coda" panose="020B0500000000000004" pitchFamily="34" charset="0"/>
              <a:cs typeface="Heebo" pitchFamily="2" charset="-79"/>
            </a:endParaRPr>
          </a:p>
        </p:txBody>
      </p:sp>
    </p:spTree>
    <p:extLst>
      <p:ext uri="{BB962C8B-B14F-4D97-AF65-F5344CB8AC3E}">
        <p14:creationId xmlns:p14="http://schemas.microsoft.com/office/powerpoint/2010/main" val="3324358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9467752" cy="584775"/>
          </a:xfrm>
          <a:prstGeom prst="rect">
            <a:avLst/>
          </a:prstGeom>
          <a:noFill/>
        </p:spPr>
        <p:txBody>
          <a:bodyPr wrap="square" rtlCol="0">
            <a:spAutoFit/>
          </a:bodyPr>
          <a:lstStyle/>
          <a:p>
            <a:r>
              <a:rPr lang="tr-TR" sz="3200" b="1" dirty="0">
                <a:solidFill>
                  <a:schemeClr val="bg1"/>
                </a:solidFill>
                <a:latin typeface="Coda" panose="020B0500000000000004" pitchFamily="34" charset="0"/>
                <a:cs typeface="Heebo Medium" pitchFamily="2" charset="-79"/>
              </a:rPr>
              <a:t>Görüntü Filtreleme ve </a:t>
            </a:r>
            <a:r>
              <a:rPr lang="tr-TR" sz="3200" b="1" dirty="0" err="1">
                <a:solidFill>
                  <a:schemeClr val="bg1"/>
                </a:solidFill>
                <a:latin typeface="Coda" panose="020B0500000000000004" pitchFamily="34" charset="0"/>
                <a:cs typeface="Heebo Medium" pitchFamily="2" charset="-79"/>
              </a:rPr>
              <a:t>Blurring</a:t>
            </a:r>
            <a:r>
              <a:rPr lang="tr-TR" sz="3200" b="1" dirty="0">
                <a:solidFill>
                  <a:schemeClr val="bg1"/>
                </a:solidFill>
                <a:latin typeface="Coda" panose="020B0500000000000004" pitchFamily="34" charset="0"/>
                <a:cs typeface="Heebo Medium" pitchFamily="2" charset="-79"/>
              </a:rPr>
              <a:t> Filtresi</a:t>
            </a:r>
            <a:endParaRPr lang="en-IN" sz="11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9559" y="1484961"/>
            <a:ext cx="7320278" cy="5122941"/>
          </a:xfrm>
          <a:prstGeom prst="rect">
            <a:avLst/>
          </a:prstGeom>
          <a:noFill/>
        </p:spPr>
        <p:txBody>
          <a:bodyPr wrap="square" rtlCol="0">
            <a:spAutoFit/>
          </a:bodyPr>
          <a:lstStyle/>
          <a:p>
            <a:pPr algn="just">
              <a:lnSpc>
                <a:spcPct val="150000"/>
              </a:lnSpc>
            </a:pPr>
            <a:r>
              <a:rPr lang="en-IN" sz="2000" b="0" i="0" dirty="0" err="1">
                <a:solidFill>
                  <a:schemeClr val="bg1"/>
                </a:solidFill>
                <a:effectLst/>
                <a:latin typeface="Coda" panose="020B0500000000000004" pitchFamily="34" charset="0"/>
                <a:cs typeface="Heebo" pitchFamily="2" charset="-79"/>
              </a:rPr>
              <a:t>Filtreleme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resmin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üzerinde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filtre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varmış</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gibi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düşünüp</a:t>
            </a:r>
            <a:r>
              <a:rPr lang="en-IN" sz="2000" b="0" i="0" dirty="0">
                <a:solidFill>
                  <a:schemeClr val="bg1"/>
                </a:solidFill>
                <a:effectLst/>
                <a:latin typeface="Coda" panose="020B0500000000000004" pitchFamily="34" charset="0"/>
                <a:cs typeface="Heebo" pitchFamily="2" charset="-79"/>
              </a:rPr>
              <a:t> her </a:t>
            </a:r>
            <a:r>
              <a:rPr lang="en-IN" sz="2000" b="0" i="0" dirty="0" err="1">
                <a:solidFill>
                  <a:schemeClr val="bg1"/>
                </a:solidFill>
                <a:effectLst/>
                <a:latin typeface="Coda" panose="020B0500000000000004" pitchFamily="34" charset="0"/>
                <a:cs typeface="Heebo" pitchFamily="2" charset="-79"/>
              </a:rPr>
              <a:t>piksel</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değerinin</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yeniden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hesaplanmasıdır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Filtreleme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sayesinde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görüntü</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üzerinde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netleştirme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belirli</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ayrıntıları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ortaya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çıkarma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görüntüyü</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yumuşatma</a:t>
            </a:r>
            <a:r>
              <a:rPr lang="en-IN" sz="2000" b="0" i="0" dirty="0">
                <a:solidFill>
                  <a:schemeClr val="bg1"/>
                </a:solidFill>
                <a:effectLst/>
                <a:latin typeface="Coda" panose="020B0500000000000004" pitchFamily="34" charset="0"/>
                <a:cs typeface="Heebo" pitchFamily="2" charset="-79"/>
              </a:rPr>
              <a:t>,</a:t>
            </a:r>
            <a:r>
              <a:rPr lang="tr-TR"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kenar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keskinleştirme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veya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kenar</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bulma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gibi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işlemler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gerçekleştirilir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Filtreler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genelde</a:t>
            </a:r>
            <a:r>
              <a:rPr lang="en-IN" sz="2000" b="0" i="0" dirty="0">
                <a:solidFill>
                  <a:schemeClr val="bg1"/>
                </a:solidFill>
                <a:effectLst/>
                <a:latin typeface="Coda" panose="020B0500000000000004" pitchFamily="34" charset="0"/>
                <a:cs typeface="Heebo" pitchFamily="2" charset="-79"/>
              </a:rPr>
              <a:t> 3×3 </a:t>
            </a:r>
            <a:r>
              <a:rPr lang="en-IN" sz="2000" b="0" i="0" dirty="0" err="1">
                <a:solidFill>
                  <a:schemeClr val="bg1"/>
                </a:solidFill>
                <a:effectLst/>
                <a:latin typeface="Coda" panose="020B0500000000000004" pitchFamily="34" charset="0"/>
                <a:cs typeface="Heebo" pitchFamily="2" charset="-79"/>
              </a:rPr>
              <a:t>lük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matrislerdir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Fakat</a:t>
            </a:r>
            <a:r>
              <a:rPr lang="tr-TR" sz="2000" dirty="0">
                <a:solidFill>
                  <a:schemeClr val="bg1"/>
                </a:solidFill>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boyutları</a:t>
            </a:r>
            <a:r>
              <a:rPr lang="en-IN" sz="2000" b="0" i="0" dirty="0">
                <a:solidFill>
                  <a:schemeClr val="bg1"/>
                </a:solidFill>
                <a:effectLst/>
                <a:latin typeface="Coda" panose="020B0500000000000004" pitchFamily="34" charset="0"/>
                <a:cs typeface="Heebo" pitchFamily="2" charset="-79"/>
              </a:rPr>
              <a:t> 5×5, 7×7, 9×9, 11×11 </a:t>
            </a:r>
            <a:r>
              <a:rPr lang="en-IN" sz="2000" b="0" i="0" dirty="0" err="1">
                <a:solidFill>
                  <a:schemeClr val="bg1"/>
                </a:solidFill>
                <a:effectLst/>
                <a:latin typeface="Coda" panose="020B0500000000000004" pitchFamily="34" charset="0"/>
                <a:cs typeface="Heebo" pitchFamily="2" charset="-79"/>
              </a:rPr>
              <a:t>şeklinde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olabilir</a:t>
            </a:r>
            <a:r>
              <a:rPr lang="en-IN" sz="2000" b="0" i="0" dirty="0">
                <a:solidFill>
                  <a:schemeClr val="bg1"/>
                </a:solidFill>
                <a:effectLst/>
                <a:latin typeface="Coda" panose="020B0500000000000004" pitchFamily="34" charset="0"/>
                <a:cs typeface="Heebo" pitchFamily="2" charset="-79"/>
              </a:rPr>
              <a:t>.</a:t>
            </a:r>
            <a:endParaRPr lang="tr-TR" sz="2000" b="0" i="0" dirty="0">
              <a:solidFill>
                <a:schemeClr val="bg1"/>
              </a:solidFill>
              <a:effectLst/>
              <a:latin typeface="Coda" panose="020B0500000000000004" pitchFamily="34" charset="0"/>
              <a:cs typeface="Heebo" pitchFamily="2" charset="-79"/>
            </a:endParaRPr>
          </a:p>
          <a:p>
            <a:pPr algn="just">
              <a:lnSpc>
                <a:spcPct val="150000"/>
              </a:lnSpc>
            </a:pPr>
            <a:endParaRPr lang="tr-TR" sz="2000" dirty="0">
              <a:solidFill>
                <a:schemeClr val="bg1"/>
              </a:solidFill>
              <a:latin typeface="Coda" panose="020B0500000000000004" pitchFamily="34" charset="0"/>
              <a:cs typeface="Heebo" pitchFamily="2" charset="-79"/>
            </a:endParaRPr>
          </a:p>
          <a:p>
            <a:pPr algn="just">
              <a:lnSpc>
                <a:spcPct val="150000"/>
              </a:lnSpc>
            </a:pPr>
            <a:r>
              <a:rPr lang="tr-TR" sz="2000" b="0" i="0" dirty="0" err="1">
                <a:solidFill>
                  <a:schemeClr val="bg1"/>
                </a:solidFill>
                <a:effectLst/>
                <a:latin typeface="Coda" panose="020B0500000000000004" pitchFamily="34" charset="0"/>
                <a:cs typeface="Heebo" pitchFamily="2" charset="-79"/>
              </a:rPr>
              <a:t>Blur</a:t>
            </a:r>
            <a:r>
              <a:rPr lang="tr-TR" sz="2000" b="0" i="0" dirty="0">
                <a:solidFill>
                  <a:schemeClr val="bg1"/>
                </a:solidFill>
                <a:effectLst/>
                <a:latin typeface="Coda" panose="020B0500000000000004" pitchFamily="34" charset="0"/>
                <a:cs typeface="Heebo" pitchFamily="2" charset="-79"/>
              </a:rPr>
              <a:t>, fotoğraflarda kontrastı azaltmak ve renk geçişlerinde oluşan parazitleri ortadan kaldırmak için kullanılır. Hafif bir bulanıklık efekti verir. Bilgisayarımızda oluşturduğumuz grafik çalışmalarımıza farklı bir yapı kazandırmak için de kullanılmaktadır.</a:t>
            </a:r>
          </a:p>
        </p:txBody>
      </p:sp>
      <p:pic>
        <p:nvPicPr>
          <p:cNvPr id="10" name="Resim 9">
            <a:extLst>
              <a:ext uri="{FF2B5EF4-FFF2-40B4-BE49-F238E27FC236}">
                <a16:creationId xmlns:a16="http://schemas.microsoft.com/office/drawing/2014/main" id="{62B90FAE-86F7-243E-A0B8-DF5F1ECD2902}"/>
              </a:ext>
            </a:extLst>
          </p:cNvPr>
          <p:cNvPicPr>
            <a:picLocks noChangeAspect="1"/>
          </p:cNvPicPr>
          <p:nvPr/>
        </p:nvPicPr>
        <p:blipFill>
          <a:blip r:embed="rId2"/>
          <a:stretch>
            <a:fillRect/>
          </a:stretch>
        </p:blipFill>
        <p:spPr>
          <a:xfrm>
            <a:off x="8239635" y="1593292"/>
            <a:ext cx="3455316" cy="2330658"/>
          </a:xfrm>
          <a:prstGeom prst="rect">
            <a:avLst/>
          </a:prstGeom>
        </p:spPr>
      </p:pic>
      <p:pic>
        <p:nvPicPr>
          <p:cNvPr id="14" name="Resim 13">
            <a:extLst>
              <a:ext uri="{FF2B5EF4-FFF2-40B4-BE49-F238E27FC236}">
                <a16:creationId xmlns:a16="http://schemas.microsoft.com/office/drawing/2014/main" id="{ED8CC6D2-35CE-7B8E-C7D2-2F1FC97BA8D5}"/>
              </a:ext>
            </a:extLst>
          </p:cNvPr>
          <p:cNvPicPr>
            <a:picLocks noChangeAspect="1"/>
          </p:cNvPicPr>
          <p:nvPr/>
        </p:nvPicPr>
        <p:blipFill>
          <a:blip r:embed="rId3"/>
          <a:stretch>
            <a:fillRect/>
          </a:stretch>
        </p:blipFill>
        <p:spPr>
          <a:xfrm>
            <a:off x="8239635" y="4207091"/>
            <a:ext cx="3455316" cy="2331896"/>
          </a:xfrm>
          <a:prstGeom prst="rect">
            <a:avLst/>
          </a:prstGeom>
        </p:spPr>
      </p:pic>
    </p:spTree>
    <p:extLst>
      <p:ext uri="{BB962C8B-B14F-4D97-AF65-F5344CB8AC3E}">
        <p14:creationId xmlns:p14="http://schemas.microsoft.com/office/powerpoint/2010/main" val="1483088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999CF-943E-4197-B65F-B4C554CAB6AC}"/>
              </a:ext>
            </a:extLst>
          </p:cNvPr>
          <p:cNvSpPr/>
          <p:nvPr/>
        </p:nvSpPr>
        <p:spPr>
          <a:xfrm rot="2700000">
            <a:off x="-324210" y="-4608910"/>
            <a:ext cx="7256046" cy="1265446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4" y="1110321"/>
            <a:ext cx="5590066" cy="954107"/>
          </a:xfrm>
          <a:prstGeom prst="rect">
            <a:avLst/>
          </a:prstGeom>
          <a:noFill/>
        </p:spPr>
        <p:txBody>
          <a:bodyPr wrap="square" rtlCol="0">
            <a:spAutoFit/>
          </a:bodyPr>
          <a:lstStyle/>
          <a:p>
            <a:r>
              <a:rPr lang="tr-TR" sz="2800" dirty="0">
                <a:solidFill>
                  <a:schemeClr val="bg1"/>
                </a:solidFill>
              </a:rPr>
              <a:t>PYTHON VE OPENCV İLE YÜZ TANIMA VE OTOMATİK BLUR UYGULAMASI</a:t>
            </a:r>
            <a:endParaRPr lang="en-IN" sz="1050" b="1" dirty="0">
              <a:solidFill>
                <a:schemeClr val="bg1"/>
              </a:solidFill>
              <a:latin typeface="Coda" panose="020B0500000000000004" pitchFamily="34" charset="0"/>
              <a:cs typeface="Heebo Medium"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229" r="5229"/>
          <a:stretch/>
        </p:blipFill>
        <p:spPr>
          <a:xfrm>
            <a:off x="3303814" y="-37558"/>
            <a:ext cx="8964387" cy="6908259"/>
          </a:xfrm>
        </p:spPr>
      </p:pic>
      <p:sp>
        <p:nvSpPr>
          <p:cNvPr id="2" name="TextBox 8">
            <a:extLst>
              <a:ext uri="{FF2B5EF4-FFF2-40B4-BE49-F238E27FC236}">
                <a16:creationId xmlns:a16="http://schemas.microsoft.com/office/drawing/2014/main" id="{9A98835F-8E4F-8292-CC2B-38DCC1731224}"/>
              </a:ext>
            </a:extLst>
          </p:cNvPr>
          <p:cNvSpPr txBox="1"/>
          <p:nvPr/>
        </p:nvSpPr>
        <p:spPr>
          <a:xfrm>
            <a:off x="695324" y="2245012"/>
            <a:ext cx="4578011" cy="3008772"/>
          </a:xfrm>
          <a:custGeom>
            <a:avLst/>
            <a:gdLst>
              <a:gd name="connsiteX0" fmla="*/ 0 w 4434939"/>
              <a:gd name="connsiteY0" fmla="*/ 0 h 4116768"/>
              <a:gd name="connsiteX1" fmla="*/ 4434939 w 4434939"/>
              <a:gd name="connsiteY1" fmla="*/ 0 h 4116768"/>
              <a:gd name="connsiteX2" fmla="*/ 4434939 w 4434939"/>
              <a:gd name="connsiteY2" fmla="*/ 4116768 h 4116768"/>
              <a:gd name="connsiteX3" fmla="*/ 0 w 4434939"/>
              <a:gd name="connsiteY3" fmla="*/ 4116768 h 4116768"/>
              <a:gd name="connsiteX4" fmla="*/ 0 w 4434939"/>
              <a:gd name="connsiteY4" fmla="*/ 0 h 4116768"/>
              <a:gd name="connsiteX0" fmla="*/ 0 w 4434939"/>
              <a:gd name="connsiteY0" fmla="*/ 0 h 4116768"/>
              <a:gd name="connsiteX1" fmla="*/ 4434939 w 4434939"/>
              <a:gd name="connsiteY1" fmla="*/ 0 h 4116768"/>
              <a:gd name="connsiteX2" fmla="*/ 3674543 w 4434939"/>
              <a:gd name="connsiteY2" fmla="*/ 3625880 h 4116768"/>
              <a:gd name="connsiteX3" fmla="*/ 0 w 4434939"/>
              <a:gd name="connsiteY3" fmla="*/ 4116768 h 4116768"/>
              <a:gd name="connsiteX4" fmla="*/ 0 w 4434939"/>
              <a:gd name="connsiteY4" fmla="*/ 0 h 4116768"/>
              <a:gd name="connsiteX0" fmla="*/ 0 w 4681347"/>
              <a:gd name="connsiteY0" fmla="*/ 0 h 4410665"/>
              <a:gd name="connsiteX1" fmla="*/ 4434939 w 4681347"/>
              <a:gd name="connsiteY1" fmla="*/ 0 h 4410665"/>
              <a:gd name="connsiteX2" fmla="*/ 3674543 w 4681347"/>
              <a:gd name="connsiteY2" fmla="*/ 3625880 h 4410665"/>
              <a:gd name="connsiteX3" fmla="*/ 0 w 4681347"/>
              <a:gd name="connsiteY3" fmla="*/ 4116768 h 4410665"/>
              <a:gd name="connsiteX4" fmla="*/ 0 w 4681347"/>
              <a:gd name="connsiteY4" fmla="*/ 0 h 4410665"/>
              <a:gd name="connsiteX0" fmla="*/ 0 w 4681347"/>
              <a:gd name="connsiteY0" fmla="*/ 0 h 4410665"/>
              <a:gd name="connsiteX1" fmla="*/ 4434939 w 4681347"/>
              <a:gd name="connsiteY1" fmla="*/ 0 h 4410665"/>
              <a:gd name="connsiteX2" fmla="*/ 3674543 w 4681347"/>
              <a:gd name="connsiteY2" fmla="*/ 3625880 h 4410665"/>
              <a:gd name="connsiteX3" fmla="*/ 0 w 4681347"/>
              <a:gd name="connsiteY3" fmla="*/ 4116768 h 4410665"/>
              <a:gd name="connsiteX4" fmla="*/ 0 w 4681347"/>
              <a:gd name="connsiteY4" fmla="*/ 0 h 4410665"/>
              <a:gd name="connsiteX0" fmla="*/ 0 w 4629821"/>
              <a:gd name="connsiteY0" fmla="*/ 0 h 4410665"/>
              <a:gd name="connsiteX1" fmla="*/ 4434939 w 4629821"/>
              <a:gd name="connsiteY1" fmla="*/ 0 h 4410665"/>
              <a:gd name="connsiteX2" fmla="*/ 3674543 w 4629821"/>
              <a:gd name="connsiteY2" fmla="*/ 3625880 h 4410665"/>
              <a:gd name="connsiteX3" fmla="*/ 0 w 4629821"/>
              <a:gd name="connsiteY3" fmla="*/ 4116768 h 4410665"/>
              <a:gd name="connsiteX4" fmla="*/ 0 w 4629821"/>
              <a:gd name="connsiteY4" fmla="*/ 0 h 4410665"/>
              <a:gd name="connsiteX0" fmla="*/ 0 w 4805180"/>
              <a:gd name="connsiteY0" fmla="*/ 0 h 4410665"/>
              <a:gd name="connsiteX1" fmla="*/ 4434939 w 4805180"/>
              <a:gd name="connsiteY1" fmla="*/ 0 h 4410665"/>
              <a:gd name="connsiteX2" fmla="*/ 3674543 w 4805180"/>
              <a:gd name="connsiteY2" fmla="*/ 3625880 h 4410665"/>
              <a:gd name="connsiteX3" fmla="*/ 0 w 4805180"/>
              <a:gd name="connsiteY3" fmla="*/ 4116768 h 4410665"/>
              <a:gd name="connsiteX4" fmla="*/ 0 w 4805180"/>
              <a:gd name="connsiteY4" fmla="*/ 0 h 4410665"/>
              <a:gd name="connsiteX0" fmla="*/ 0 w 4434939"/>
              <a:gd name="connsiteY0" fmla="*/ 0 h 4116768"/>
              <a:gd name="connsiteX1" fmla="*/ 4434939 w 4434939"/>
              <a:gd name="connsiteY1" fmla="*/ 0 h 4116768"/>
              <a:gd name="connsiteX2" fmla="*/ 0 w 4434939"/>
              <a:gd name="connsiteY2" fmla="*/ 4116768 h 4116768"/>
              <a:gd name="connsiteX3" fmla="*/ 0 w 4434939"/>
              <a:gd name="connsiteY3" fmla="*/ 0 h 4116768"/>
              <a:gd name="connsiteX0" fmla="*/ 0 w 4434939"/>
              <a:gd name="connsiteY0" fmla="*/ 4116768 h 4116768"/>
              <a:gd name="connsiteX1" fmla="*/ 4434939 w 4434939"/>
              <a:gd name="connsiteY1" fmla="*/ 0 h 4116768"/>
              <a:gd name="connsiteX2" fmla="*/ 0 w 4434939"/>
              <a:gd name="connsiteY2" fmla="*/ 4116768 h 4116768"/>
            </a:gdLst>
            <a:ahLst/>
            <a:cxnLst>
              <a:cxn ang="0">
                <a:pos x="connsiteX0" y="connsiteY0"/>
              </a:cxn>
              <a:cxn ang="0">
                <a:pos x="connsiteX1" y="connsiteY1"/>
              </a:cxn>
              <a:cxn ang="0">
                <a:pos x="connsiteX2" y="connsiteY2"/>
              </a:cxn>
            </a:cxnLst>
            <a:rect l="l" t="t" r="r" b="b"/>
            <a:pathLst>
              <a:path w="4434939" h="4116768">
                <a:moveTo>
                  <a:pt x="0" y="4116768"/>
                </a:moveTo>
                <a:lnTo>
                  <a:pt x="4434939" y="0"/>
                </a:lnTo>
                <a:cubicBezTo>
                  <a:pt x="4434939" y="686128"/>
                  <a:pt x="739156" y="4116768"/>
                  <a:pt x="0" y="4116768"/>
                </a:cubicBezTo>
                <a:close/>
              </a:path>
            </a:pathLst>
          </a:custGeom>
          <a:noFill/>
          <a:ln>
            <a:solidFill>
              <a:schemeClr val="tx1"/>
            </a:solidFill>
            <a:extLst>
              <a:ext uri="{C807C97D-BFC1-408E-A445-0C87EB9F89A2}">
                <ask:lineSketchStyleProps xmlns:ask="http://schemas.microsoft.com/office/drawing/2018/sketchyshapes" sd="697022472">
                  <a:custGeom>
                    <a:avLst/>
                    <a:gdLst>
                      <a:gd name="connsiteX0" fmla="*/ 0 w 5400676"/>
                      <a:gd name="connsiteY0" fmla="*/ 3378104 h 3378104"/>
                      <a:gd name="connsiteX1" fmla="*/ 490971 w 5400676"/>
                      <a:gd name="connsiteY1" fmla="*/ 3071004 h 3378104"/>
                      <a:gd name="connsiteX2" fmla="*/ 981941 w 5400676"/>
                      <a:gd name="connsiteY2" fmla="*/ 2763903 h 3378104"/>
                      <a:gd name="connsiteX3" fmla="*/ 1472912 w 5400676"/>
                      <a:gd name="connsiteY3" fmla="*/ 2456803 h 3378104"/>
                      <a:gd name="connsiteX4" fmla="*/ 2017889 w 5400676"/>
                      <a:gd name="connsiteY4" fmla="*/ 2115922 h 3378104"/>
                      <a:gd name="connsiteX5" fmla="*/ 2400846 w 5400676"/>
                      <a:gd name="connsiteY5" fmla="*/ 1876383 h 3378104"/>
                      <a:gd name="connsiteX6" fmla="*/ 2945823 w 5400676"/>
                      <a:gd name="connsiteY6" fmla="*/ 1535502 h 3378104"/>
                      <a:gd name="connsiteX7" fmla="*/ 3490801 w 5400676"/>
                      <a:gd name="connsiteY7" fmla="*/ 1194620 h 3378104"/>
                      <a:gd name="connsiteX8" fmla="*/ 3981771 w 5400676"/>
                      <a:gd name="connsiteY8" fmla="*/ 887520 h 3378104"/>
                      <a:gd name="connsiteX9" fmla="*/ 4472742 w 5400676"/>
                      <a:gd name="connsiteY9" fmla="*/ 580420 h 3378104"/>
                      <a:gd name="connsiteX10" fmla="*/ 4909705 w 5400676"/>
                      <a:gd name="connsiteY10" fmla="*/ 307100 h 3378104"/>
                      <a:gd name="connsiteX11" fmla="*/ 5400676 w 5400676"/>
                      <a:gd name="connsiteY11" fmla="*/ 0 h 3378104"/>
                      <a:gd name="connsiteX12" fmla="*/ 0 w 5400676"/>
                      <a:gd name="connsiteY12" fmla="*/ 3378104 h 33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00676" h="3378104" extrusionOk="0">
                        <a:moveTo>
                          <a:pt x="0" y="3378104"/>
                        </a:moveTo>
                        <a:cubicBezTo>
                          <a:pt x="152826" y="3277778"/>
                          <a:pt x="400398" y="3164031"/>
                          <a:pt x="490971" y="3071004"/>
                        </a:cubicBezTo>
                        <a:cubicBezTo>
                          <a:pt x="581543" y="2977977"/>
                          <a:pt x="868438" y="2878215"/>
                          <a:pt x="981941" y="2763903"/>
                        </a:cubicBezTo>
                        <a:cubicBezTo>
                          <a:pt x="1095444" y="2649592"/>
                          <a:pt x="1371886" y="2548277"/>
                          <a:pt x="1472912" y="2456803"/>
                        </a:cubicBezTo>
                        <a:cubicBezTo>
                          <a:pt x="1573938" y="2365329"/>
                          <a:pt x="1844846" y="2278676"/>
                          <a:pt x="2017889" y="2115922"/>
                        </a:cubicBezTo>
                        <a:cubicBezTo>
                          <a:pt x="2190931" y="1953167"/>
                          <a:pt x="2247456" y="2020307"/>
                          <a:pt x="2400846" y="1876383"/>
                        </a:cubicBezTo>
                        <a:cubicBezTo>
                          <a:pt x="2554236" y="1732459"/>
                          <a:pt x="2720096" y="1748273"/>
                          <a:pt x="2945823" y="1535502"/>
                        </a:cubicBezTo>
                        <a:cubicBezTo>
                          <a:pt x="3171550" y="1322731"/>
                          <a:pt x="3280382" y="1360384"/>
                          <a:pt x="3490801" y="1194620"/>
                        </a:cubicBezTo>
                        <a:cubicBezTo>
                          <a:pt x="3701220" y="1028856"/>
                          <a:pt x="3802434" y="1015628"/>
                          <a:pt x="3981771" y="887520"/>
                        </a:cubicBezTo>
                        <a:cubicBezTo>
                          <a:pt x="4161108" y="759412"/>
                          <a:pt x="4364661" y="728870"/>
                          <a:pt x="4472742" y="580420"/>
                        </a:cubicBezTo>
                        <a:cubicBezTo>
                          <a:pt x="4580823" y="431970"/>
                          <a:pt x="4834420" y="415016"/>
                          <a:pt x="4909705" y="307100"/>
                        </a:cubicBezTo>
                        <a:cubicBezTo>
                          <a:pt x="4984990" y="199184"/>
                          <a:pt x="5177965" y="175620"/>
                          <a:pt x="5400676" y="0"/>
                        </a:cubicBezTo>
                        <a:cubicBezTo>
                          <a:pt x="5269212" y="540991"/>
                          <a:pt x="1037837" y="3216591"/>
                          <a:pt x="0" y="3378104"/>
                        </a:cubicBezTo>
                        <a:close/>
                      </a:path>
                    </a:pathLst>
                  </a:custGeom>
                  <ask:type>
                    <ask:lineSketchNone/>
                  </ask:type>
                </ask:lineSketchStyleProps>
              </a:ext>
            </a:extLst>
          </a:ln>
        </p:spPr>
        <p:txBody>
          <a:bodyPr wrap="square" rtlCol="0">
            <a:spAutoFit/>
          </a:bodyPr>
          <a:lstStyle/>
          <a:p>
            <a:pPr algn="just">
              <a:lnSpc>
                <a:spcPct val="150000"/>
              </a:lnSpc>
            </a:pPr>
            <a:r>
              <a:rPr lang="en-IN" sz="1600" b="0" i="0" dirty="0">
                <a:solidFill>
                  <a:schemeClr val="bg1"/>
                </a:solidFill>
                <a:effectLst/>
                <a:latin typeface="Coda" panose="020B0500000000000004" pitchFamily="34" charset="0"/>
                <a:cs typeface="Heebo" pitchFamily="2" charset="-79"/>
              </a:rPr>
              <a:t>Video</a:t>
            </a:r>
            <a:r>
              <a:rPr lang="tr-TR"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görüntülerinde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gizlenmek</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istenen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nesnelerin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tek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tek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el</a:t>
            </a:r>
            <a:r>
              <a:rPr lang="tr-TR" sz="1600" b="0" i="0" dirty="0">
                <a:solidFill>
                  <a:schemeClr val="bg1"/>
                </a:solidFill>
                <a:effectLst/>
                <a:latin typeface="Coda" panose="020B0500000000000004" pitchFamily="34" charset="0"/>
                <a:cs typeface="Heebo" pitchFamily="2" charset="-79"/>
              </a:rPr>
              <a:t> ile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tanımlanması</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takip</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edilmesi</a:t>
            </a:r>
            <a:r>
              <a:rPr lang="tr-TR" sz="1600" dirty="0">
                <a:solidFill>
                  <a:schemeClr val="bg1"/>
                </a:solidFill>
                <a:latin typeface="Coda" panose="020B0500000000000004" pitchFamily="34" charset="0"/>
                <a:cs typeface="Heebo" pitchFamily="2" charset="-79"/>
              </a:rPr>
              <a:t> ve </a:t>
            </a:r>
            <a:r>
              <a:rPr lang="en-IN" sz="1600" b="0" i="0" dirty="0" err="1">
                <a:solidFill>
                  <a:schemeClr val="bg1"/>
                </a:solidFill>
                <a:effectLst/>
                <a:latin typeface="Coda" panose="020B0500000000000004" pitchFamily="34" charset="0"/>
                <a:cs typeface="Heebo" pitchFamily="2" charset="-79"/>
              </a:rPr>
              <a:t>gizlenmesi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çok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zahmetli</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bir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iş</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olarak</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karşımıza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çıkmaktadır</a:t>
            </a:r>
            <a:r>
              <a:rPr lang="en-IN" sz="1600" b="0" i="0" dirty="0">
                <a:solidFill>
                  <a:schemeClr val="bg1"/>
                </a:solidFill>
                <a:effectLst/>
                <a:latin typeface="Coda" panose="020B0500000000000004" pitchFamily="34" charset="0"/>
                <a:cs typeface="Heebo" pitchFamily="2" charset="-79"/>
              </a:rPr>
              <a:t>. Video </a:t>
            </a:r>
            <a:r>
              <a:rPr lang="en-IN" sz="1600" b="0" i="0" dirty="0" err="1">
                <a:solidFill>
                  <a:schemeClr val="bg1"/>
                </a:solidFill>
                <a:effectLst/>
                <a:latin typeface="Coda" panose="020B0500000000000004" pitchFamily="34" charset="0"/>
                <a:cs typeface="Heebo" pitchFamily="2" charset="-79"/>
              </a:rPr>
              <a:t>kayıtlarında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ve</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anlık</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kamera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görüntülerinde</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en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fazla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işlem</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yapılan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nesneler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insan</a:t>
            </a:r>
            <a:r>
              <a:rPr lang="tr-TR" sz="1600" dirty="0">
                <a:solidFill>
                  <a:schemeClr val="bg1"/>
                </a:solidFill>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yüzleridir</a:t>
            </a:r>
            <a:r>
              <a:rPr lang="tr-TR" sz="1600" b="0" i="0" dirty="0">
                <a:solidFill>
                  <a:schemeClr val="bg1"/>
                </a:solidFill>
                <a:effectLst/>
                <a:latin typeface="Coda" panose="020B0500000000000004" pitchFamily="34" charset="0"/>
                <a:cs typeface="Heebo" pitchFamily="2" charset="-79"/>
              </a:rPr>
              <a:t>. </a:t>
            </a:r>
            <a:r>
              <a:rPr lang="tr-TR" sz="1600" dirty="0">
                <a:solidFill>
                  <a:schemeClr val="bg1"/>
                </a:solidFill>
                <a:latin typeface="Coda" panose="020B0500000000000004" pitchFamily="34" charset="0"/>
                <a:cs typeface="Heebo" pitchFamily="2" charset="-79"/>
              </a:rPr>
              <a:t>B</a:t>
            </a:r>
            <a:r>
              <a:rPr lang="en-IN" sz="1600" b="0" i="0" dirty="0" err="1">
                <a:solidFill>
                  <a:schemeClr val="bg1"/>
                </a:solidFill>
                <a:effectLst/>
                <a:latin typeface="Coda" panose="020B0500000000000004" pitchFamily="34" charset="0"/>
                <a:cs typeface="Heebo" pitchFamily="2" charset="-79"/>
              </a:rPr>
              <a:t>ir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görüntüde</a:t>
            </a:r>
            <a:r>
              <a:rPr lang="en-IN" sz="1600" b="0" i="0" dirty="0">
                <a:solidFill>
                  <a:schemeClr val="bg1"/>
                </a:solidFill>
                <a:effectLst/>
                <a:latin typeface="Coda" panose="020B0500000000000004" pitchFamily="34" charset="0"/>
                <a:cs typeface="Heebo" pitchFamily="2" charset="-79"/>
              </a:rPr>
              <a:t> </a:t>
            </a:r>
            <a:r>
              <a:rPr lang="tr-TR" sz="1600" b="0" i="0" dirty="0">
                <a:solidFill>
                  <a:schemeClr val="bg1"/>
                </a:solidFill>
                <a:effectLst/>
                <a:latin typeface="Coda" panose="020B0500000000000004" pitchFamily="34" charset="0"/>
                <a:cs typeface="Heebo" pitchFamily="2" charset="-79"/>
              </a:rPr>
              <a:t>istenmeyen </a:t>
            </a:r>
            <a:r>
              <a:rPr lang="en-IN" sz="1600" b="0" i="0" dirty="0" err="1">
                <a:solidFill>
                  <a:schemeClr val="bg1"/>
                </a:solidFill>
                <a:effectLst/>
                <a:latin typeface="Coda" panose="020B0500000000000004" pitchFamily="34" charset="0"/>
                <a:cs typeface="Heebo" pitchFamily="2" charset="-79"/>
              </a:rPr>
              <a:t>ya</a:t>
            </a:r>
            <a:r>
              <a:rPr lang="en-IN" sz="1600" b="0" i="0" dirty="0">
                <a:solidFill>
                  <a:schemeClr val="bg1"/>
                </a:solidFill>
                <a:effectLst/>
                <a:latin typeface="Coda" panose="020B0500000000000004" pitchFamily="34" charset="0"/>
                <a:cs typeface="Heebo" pitchFamily="2" charset="-79"/>
              </a:rPr>
              <a:t> da </a:t>
            </a:r>
            <a:r>
              <a:rPr lang="en-IN" sz="1600" b="0" i="0" dirty="0" err="1">
                <a:solidFill>
                  <a:schemeClr val="bg1"/>
                </a:solidFill>
                <a:effectLst/>
                <a:latin typeface="Coda" panose="020B0500000000000004" pitchFamily="34" charset="0"/>
                <a:cs typeface="Heebo" pitchFamily="2" charset="-79"/>
              </a:rPr>
              <a:t>gizlenmesi</a:t>
            </a:r>
            <a:r>
              <a:rPr lang="tr-TR" sz="1600" dirty="0">
                <a:solidFill>
                  <a:schemeClr val="bg1"/>
                </a:solidFill>
                <a:latin typeface="Coda" panose="020B0500000000000004" pitchFamily="34" charset="0"/>
                <a:cs typeface="Heebo" pitchFamily="2" charset="-79"/>
              </a:rPr>
              <a:t> g</a:t>
            </a:r>
            <a:r>
              <a:rPr lang="en-IN" sz="1600" b="0" i="0" dirty="0" err="1">
                <a:solidFill>
                  <a:schemeClr val="bg1"/>
                </a:solidFill>
                <a:effectLst/>
                <a:latin typeface="Coda" panose="020B0500000000000004" pitchFamily="34" charset="0"/>
                <a:cs typeface="Heebo" pitchFamily="2" charset="-79"/>
              </a:rPr>
              <a:t>ereken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kişilerin</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yüzleri</a:t>
            </a:r>
            <a:r>
              <a:rPr lang="tr-TR" sz="1600" dirty="0">
                <a:solidFill>
                  <a:schemeClr val="bg1"/>
                </a:solidFill>
                <a:latin typeface="Coda" panose="020B0500000000000004" pitchFamily="34" charset="0"/>
                <a:cs typeface="Heebo" pitchFamily="2" charset="-79"/>
              </a:rPr>
              <a:t> </a:t>
            </a:r>
            <a:r>
              <a:rPr lang="en-IN" sz="1600" b="0" i="0" dirty="0">
                <a:solidFill>
                  <a:schemeClr val="bg1"/>
                </a:solidFill>
                <a:effectLst/>
                <a:latin typeface="Coda" panose="020B0500000000000004" pitchFamily="34" charset="0"/>
                <a:cs typeface="Heebo" pitchFamily="2" charset="-79"/>
              </a:rPr>
              <a:t>de </a:t>
            </a:r>
            <a:r>
              <a:rPr lang="en-IN" sz="1600" b="0" i="0" dirty="0" err="1">
                <a:solidFill>
                  <a:schemeClr val="bg1"/>
                </a:solidFill>
                <a:effectLst/>
                <a:latin typeface="Coda" panose="020B0500000000000004" pitchFamily="34" charset="0"/>
                <a:cs typeface="Heebo" pitchFamily="2" charset="-79"/>
              </a:rPr>
              <a:t>bu</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işlemler</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yardımıyla</a:t>
            </a:r>
            <a:r>
              <a:rPr lang="en-IN" sz="1600" b="0" i="0" dirty="0">
                <a:solidFill>
                  <a:schemeClr val="bg1"/>
                </a:solidFill>
                <a:effectLst/>
                <a:latin typeface="Coda" panose="020B0500000000000004" pitchFamily="34" charset="0"/>
                <a:cs typeface="Heebo" pitchFamily="2" charset="-79"/>
              </a:rPr>
              <a:t> </a:t>
            </a:r>
            <a:r>
              <a:rPr lang="en-IN" sz="1600" b="0" i="0" dirty="0" err="1">
                <a:solidFill>
                  <a:schemeClr val="bg1"/>
                </a:solidFill>
                <a:effectLst/>
                <a:latin typeface="Coda" panose="020B0500000000000004" pitchFamily="34" charset="0"/>
                <a:cs typeface="Heebo" pitchFamily="2" charset="-79"/>
              </a:rPr>
              <a:t>gizlenebilmektedir</a:t>
            </a:r>
            <a:endParaRPr lang="en-IN" sz="1600" dirty="0">
              <a:solidFill>
                <a:schemeClr val="bg1"/>
              </a:solidFill>
              <a:latin typeface="Coda" panose="020B0500000000000004" pitchFamily="34" charset="0"/>
              <a:cs typeface="Heebo" pitchFamily="2" charset="-79"/>
            </a:endParaRPr>
          </a:p>
        </p:txBody>
      </p:sp>
    </p:spTree>
    <p:extLst>
      <p:ext uri="{BB962C8B-B14F-4D97-AF65-F5344CB8AC3E}">
        <p14:creationId xmlns:p14="http://schemas.microsoft.com/office/powerpoint/2010/main" val="327399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10246358" cy="584775"/>
          </a:xfrm>
          <a:prstGeom prst="rect">
            <a:avLst/>
          </a:prstGeom>
          <a:noFill/>
        </p:spPr>
        <p:txBody>
          <a:bodyPr wrap="square" rtlCol="0">
            <a:spAutoFit/>
          </a:bodyPr>
          <a:lstStyle/>
          <a:p>
            <a:r>
              <a:rPr lang="es-ES" sz="3200" b="1" dirty="0" err="1">
                <a:solidFill>
                  <a:schemeClr val="bg1"/>
                </a:solidFill>
                <a:latin typeface="Coda" panose="020B0500000000000004" pitchFamily="34" charset="0"/>
                <a:cs typeface="Heebo Medium" pitchFamily="2" charset="-79"/>
              </a:rPr>
              <a:t>OpenCv’de</a:t>
            </a:r>
            <a:r>
              <a:rPr lang="es-ES" sz="3200" b="1" dirty="0">
                <a:solidFill>
                  <a:schemeClr val="bg1"/>
                </a:solidFill>
                <a:latin typeface="Coda" panose="020B0500000000000004" pitchFamily="34" charset="0"/>
                <a:cs typeface="Heebo Medium" pitchFamily="2" charset="-79"/>
              </a:rPr>
              <a:t> </a:t>
            </a:r>
            <a:r>
              <a:rPr lang="es-ES" sz="3200" b="1" dirty="0" err="1">
                <a:solidFill>
                  <a:schemeClr val="bg1"/>
                </a:solidFill>
                <a:latin typeface="Coda" panose="020B0500000000000004" pitchFamily="34" charset="0"/>
                <a:cs typeface="Heebo Medium" pitchFamily="2" charset="-79"/>
              </a:rPr>
              <a:t>Haar</a:t>
            </a:r>
            <a:r>
              <a:rPr lang="es-ES" sz="3200" b="1" dirty="0">
                <a:solidFill>
                  <a:schemeClr val="bg1"/>
                </a:solidFill>
                <a:latin typeface="Coda" panose="020B0500000000000004" pitchFamily="34" charset="0"/>
                <a:cs typeface="Heebo Medium" pitchFamily="2" charset="-79"/>
              </a:rPr>
              <a:t> Cascade </a:t>
            </a:r>
            <a:r>
              <a:rPr lang="es-ES" sz="3200" b="1" dirty="0" err="1">
                <a:solidFill>
                  <a:schemeClr val="bg1"/>
                </a:solidFill>
                <a:latin typeface="Coda" panose="020B0500000000000004" pitchFamily="34" charset="0"/>
                <a:cs typeface="Heebo Medium" pitchFamily="2" charset="-79"/>
              </a:rPr>
              <a:t>yardımıyla</a:t>
            </a:r>
            <a:r>
              <a:rPr lang="es-ES" sz="3200" b="1" dirty="0">
                <a:solidFill>
                  <a:schemeClr val="bg1"/>
                </a:solidFill>
                <a:latin typeface="Coda" panose="020B0500000000000004" pitchFamily="34" charset="0"/>
                <a:cs typeface="Heebo Medium" pitchFamily="2" charset="-79"/>
              </a:rPr>
              <a:t> </a:t>
            </a:r>
            <a:r>
              <a:rPr lang="es-ES" sz="3200" b="1" dirty="0" err="1">
                <a:solidFill>
                  <a:schemeClr val="bg1"/>
                </a:solidFill>
                <a:latin typeface="Coda" panose="020B0500000000000004" pitchFamily="34" charset="0"/>
                <a:cs typeface="Heebo Medium" pitchFamily="2" charset="-79"/>
              </a:rPr>
              <a:t>yüz</a:t>
            </a:r>
            <a:r>
              <a:rPr lang="es-ES" sz="3200" b="1" dirty="0">
                <a:solidFill>
                  <a:schemeClr val="bg1"/>
                </a:solidFill>
                <a:latin typeface="Coda" panose="020B0500000000000004" pitchFamily="34" charset="0"/>
                <a:cs typeface="Heebo Medium" pitchFamily="2" charset="-79"/>
              </a:rPr>
              <a:t> </a:t>
            </a:r>
            <a:r>
              <a:rPr lang="es-ES" sz="3200" b="1" dirty="0" err="1">
                <a:solidFill>
                  <a:schemeClr val="bg1"/>
                </a:solidFill>
                <a:latin typeface="Coda" panose="020B0500000000000004" pitchFamily="34" charset="0"/>
                <a:cs typeface="Heebo Medium" pitchFamily="2" charset="-79"/>
              </a:rPr>
              <a:t>tespiti</a:t>
            </a:r>
            <a:endParaRPr lang="es-ES" sz="32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2186" y="1790953"/>
            <a:ext cx="7965171" cy="3737946"/>
          </a:xfrm>
          <a:prstGeom prst="rect">
            <a:avLst/>
          </a:prstGeom>
          <a:noFill/>
        </p:spPr>
        <p:txBody>
          <a:bodyPr wrap="square" rtlCol="0">
            <a:spAutoFit/>
          </a:bodyPr>
          <a:lstStyle/>
          <a:p>
            <a:pPr algn="just">
              <a:lnSpc>
                <a:spcPct val="150000"/>
              </a:lnSpc>
            </a:pPr>
            <a:r>
              <a:rPr lang="en-IN" sz="2000" b="0" i="0" dirty="0" err="1">
                <a:solidFill>
                  <a:schemeClr val="bg1"/>
                </a:solidFill>
                <a:effectLst/>
                <a:latin typeface="Coda" panose="020B0500000000000004" pitchFamily="34" charset="0"/>
                <a:cs typeface="Heebo" pitchFamily="2" charset="-79"/>
              </a:rPr>
              <a:t>Haar</a:t>
            </a:r>
            <a:r>
              <a:rPr lang="en-IN" sz="2000" b="0" i="0" dirty="0">
                <a:solidFill>
                  <a:schemeClr val="bg1"/>
                </a:solidFill>
                <a:effectLst/>
                <a:latin typeface="Coda" panose="020B0500000000000004" pitchFamily="34" charset="0"/>
                <a:cs typeface="Heebo" pitchFamily="2" charset="-79"/>
              </a:rPr>
              <a:t> Cascade</a:t>
            </a:r>
            <a:r>
              <a:rPr lang="tr-TR" sz="2000" b="0" i="0" dirty="0">
                <a:solidFill>
                  <a:schemeClr val="bg1"/>
                </a:solidFill>
                <a:effectLst/>
                <a:latin typeface="Coda" panose="020B0500000000000004" pitchFamily="34" charset="0"/>
                <a:cs typeface="Heebo" pitchFamily="2" charset="-79"/>
              </a:rPr>
              <a:t> i</a:t>
            </a:r>
            <a:r>
              <a:rPr lang="en-IN" sz="2000" b="0" i="0" dirty="0">
                <a:solidFill>
                  <a:schemeClr val="bg1"/>
                </a:solidFill>
                <a:effectLst/>
                <a:latin typeface="Coda" panose="020B0500000000000004" pitchFamily="34" charset="0"/>
                <a:cs typeface="Heebo" pitchFamily="2" charset="-79"/>
              </a:rPr>
              <a:t>le </a:t>
            </a:r>
            <a:r>
              <a:rPr lang="tr-TR" sz="2000" b="0" i="0" dirty="0">
                <a:solidFill>
                  <a:schemeClr val="bg1"/>
                </a:solidFill>
                <a:effectLst/>
                <a:latin typeface="Coda" panose="020B0500000000000004" pitchFamily="34" charset="0"/>
                <a:cs typeface="Heebo" pitchFamily="2" charset="-79"/>
              </a:rPr>
              <a:t>yüz</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tespit</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teşhis</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işlemi</a:t>
            </a:r>
            <a:r>
              <a:rPr lang="en-IN" sz="2000" b="0" i="0" dirty="0">
                <a:solidFill>
                  <a:schemeClr val="bg1"/>
                </a:solidFill>
                <a:effectLst/>
                <a:latin typeface="Coda" panose="020B0500000000000004" pitchFamily="34" charset="0"/>
                <a:cs typeface="Heebo" pitchFamily="2" charset="-79"/>
              </a:rPr>
              <a:t> </a:t>
            </a:r>
            <a:r>
              <a:rPr lang="tr-TR" sz="2000" b="0" i="0" dirty="0">
                <a:solidFill>
                  <a:schemeClr val="bg1"/>
                </a:solidFill>
                <a:effectLst/>
                <a:latin typeface="Coda" panose="020B0500000000000004" pitchFamily="34" charset="0"/>
                <a:cs typeface="Heebo" pitchFamily="2" charset="-79"/>
              </a:rPr>
              <a:t>yüzde</a:t>
            </a:r>
            <a:r>
              <a:rPr lang="en-IN" sz="2000" b="0" i="0" dirty="0">
                <a:solidFill>
                  <a:schemeClr val="bg1"/>
                </a:solidFill>
                <a:effectLst/>
                <a:latin typeface="Coda" panose="020B0500000000000004" pitchFamily="34" charset="0"/>
                <a:cs typeface="Heebo" pitchFamily="2" charset="-79"/>
              </a:rPr>
              <a:t>ki </a:t>
            </a:r>
            <a:r>
              <a:rPr lang="en-IN" sz="2000" b="0" i="0" dirty="0" err="1">
                <a:solidFill>
                  <a:schemeClr val="bg1"/>
                </a:solidFill>
                <a:effectLst/>
                <a:latin typeface="Coda" panose="020B0500000000000004" pitchFamily="34" charset="0"/>
                <a:cs typeface="Heebo" pitchFamily="2" charset="-79"/>
              </a:rPr>
              <a:t>özelliklerin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çıkarılıp</a:t>
            </a:r>
            <a:r>
              <a:rPr lang="en-IN" sz="2000" b="0" i="0" dirty="0">
                <a:solidFill>
                  <a:schemeClr val="bg1"/>
                </a:solidFill>
                <a:effectLst/>
                <a:latin typeface="Coda" panose="020B0500000000000004" pitchFamily="34" charset="0"/>
                <a:cs typeface="Heebo" pitchFamily="2" charset="-79"/>
              </a:rPr>
              <a:t> Cascade</a:t>
            </a:r>
            <a:r>
              <a:rPr lang="tr-TR"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oluşturulması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ve</a:t>
            </a:r>
            <a:r>
              <a:rPr lang="en-IN" sz="2000" b="0" i="0" dirty="0">
                <a:solidFill>
                  <a:schemeClr val="bg1"/>
                </a:solidFill>
                <a:effectLst/>
                <a:latin typeface="Coda" panose="020B0500000000000004" pitchFamily="34" charset="0"/>
                <a:cs typeface="Heebo" pitchFamily="2" charset="-79"/>
              </a:rPr>
              <a:t> o </a:t>
            </a:r>
            <a:r>
              <a:rPr lang="en-IN" sz="2000" b="0" i="0" dirty="0" err="1">
                <a:solidFill>
                  <a:schemeClr val="bg1"/>
                </a:solidFill>
                <a:effectLst/>
                <a:latin typeface="Coda" panose="020B0500000000000004" pitchFamily="34" charset="0"/>
                <a:cs typeface="Heebo" pitchFamily="2" charset="-79"/>
              </a:rPr>
              <a:t>özelliklerin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daha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sonra</a:t>
            </a:r>
            <a:r>
              <a:rPr lang="en-IN" sz="2000" b="0" i="0" dirty="0">
                <a:solidFill>
                  <a:schemeClr val="bg1"/>
                </a:solidFill>
                <a:effectLst/>
                <a:latin typeface="Coda" panose="020B0500000000000004" pitchFamily="34" charset="0"/>
                <a:cs typeface="Heebo" pitchFamily="2" charset="-79"/>
              </a:rPr>
              <a:t> yeni </a:t>
            </a:r>
            <a:r>
              <a:rPr lang="en-IN" sz="2000" b="0" i="0" dirty="0" err="1">
                <a:solidFill>
                  <a:schemeClr val="bg1"/>
                </a:solidFill>
                <a:effectLst/>
                <a:latin typeface="Coda" panose="020B0500000000000004" pitchFamily="34" charset="0"/>
                <a:cs typeface="Heebo" pitchFamily="2" charset="-79"/>
              </a:rPr>
              <a:t>verilerle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kıyaslanması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esasına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dayanır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Görsel</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üstünde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cisim</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a:t>
            </a:r>
            <a:r>
              <a:rPr lang="en-IN" sz="2000" b="0" i="0" dirty="0">
                <a:solidFill>
                  <a:schemeClr val="bg1"/>
                </a:solidFill>
                <a:effectLst/>
                <a:latin typeface="Coda" panose="020B0500000000000004" pitchFamily="34" charset="0"/>
                <a:cs typeface="Heebo" pitchFamily="2" charset="-79"/>
              </a:rPr>
              <a:t> da </a:t>
            </a:r>
            <a:r>
              <a:rPr lang="tr-TR" sz="2000" b="0" i="0" dirty="0">
                <a:solidFill>
                  <a:schemeClr val="bg1"/>
                </a:solidFill>
                <a:effectLst/>
                <a:latin typeface="Coda" panose="020B0500000000000004" pitchFamily="34" charset="0"/>
                <a:cs typeface="Heebo" pitchFamily="2" charset="-79"/>
              </a:rPr>
              <a:t>yüz</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teşhisi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amacıyla</a:t>
            </a:r>
            <a:r>
              <a:rPr lang="en-IN" sz="2000" b="0" i="0" dirty="0">
                <a:solidFill>
                  <a:schemeClr val="bg1"/>
                </a:solidFill>
                <a:effectLst/>
                <a:latin typeface="Coda" panose="020B0500000000000004" pitchFamily="34" charset="0"/>
                <a:cs typeface="Heebo" pitchFamily="2" charset="-79"/>
              </a:rPr>
              <a:t> </a:t>
            </a:r>
            <a:r>
              <a:rPr lang="tr-TR" sz="2000" b="0" i="0" dirty="0">
                <a:solidFill>
                  <a:schemeClr val="bg1"/>
                </a:solidFill>
                <a:effectLst/>
                <a:latin typeface="Coda" panose="020B0500000000000004" pitchFamily="34" charset="0"/>
                <a:cs typeface="Heebo" pitchFamily="2" charset="-79"/>
              </a:rPr>
              <a:t>kullanılmaktadır</a:t>
            </a:r>
            <a:r>
              <a:rPr lang="en-IN" sz="2000" b="0" i="0" dirty="0">
                <a:solidFill>
                  <a:schemeClr val="bg1"/>
                </a:solidFill>
                <a:effectLst/>
                <a:latin typeface="Coda" panose="020B0500000000000004" pitchFamily="34" charset="0"/>
                <a:cs typeface="Heebo" pitchFamily="2" charset="-79"/>
              </a:rPr>
              <a:t>.</a:t>
            </a:r>
            <a:r>
              <a:rPr lang="tr-TR" sz="2000" b="0" i="0" dirty="0">
                <a:solidFill>
                  <a:schemeClr val="bg1"/>
                </a:solidFill>
                <a:effectLst/>
                <a:latin typeface="Coda" panose="020B0500000000000004" pitchFamily="34" charset="0"/>
                <a:cs typeface="Heebo" pitchFamily="2" charset="-79"/>
              </a:rPr>
              <a:t> </a:t>
            </a:r>
            <a:r>
              <a:rPr lang="en-IN" sz="2000" b="0" i="0" dirty="0">
                <a:solidFill>
                  <a:schemeClr val="bg1"/>
                </a:solidFill>
                <a:effectLst/>
                <a:latin typeface="Coda" panose="020B0500000000000004" pitchFamily="34" charset="0"/>
                <a:cs typeface="Heebo" pitchFamily="2" charset="-79"/>
              </a:rPr>
              <a:t>Hatta </a:t>
            </a:r>
            <a:r>
              <a:rPr lang="en-IN" sz="2000" b="0" i="0" dirty="0" err="1">
                <a:solidFill>
                  <a:schemeClr val="bg1"/>
                </a:solidFill>
                <a:effectLst/>
                <a:latin typeface="Coda" panose="020B0500000000000004" pitchFamily="34" charset="0"/>
                <a:cs typeface="Heebo" pitchFamily="2" charset="-79"/>
              </a:rPr>
              <a:t>bu</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usul</a:t>
            </a:r>
            <a:r>
              <a:rPr lang="en-IN" sz="2000" b="0" i="0" dirty="0">
                <a:solidFill>
                  <a:schemeClr val="bg1"/>
                </a:solidFill>
                <a:effectLst/>
                <a:latin typeface="Coda" panose="020B0500000000000004" pitchFamily="34" charset="0"/>
                <a:cs typeface="Heebo" pitchFamily="2" charset="-79"/>
              </a:rPr>
              <a:t> </a:t>
            </a:r>
            <a:r>
              <a:rPr lang="tr-TR" sz="2000" b="0" i="0" dirty="0">
                <a:solidFill>
                  <a:schemeClr val="bg1"/>
                </a:solidFill>
                <a:effectLst/>
                <a:latin typeface="Coda" panose="020B0500000000000004" pitchFamily="34" charset="0"/>
                <a:cs typeface="Heebo" pitchFamily="2" charset="-79"/>
              </a:rPr>
              <a:t>yüz</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ifadelerinin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algılanmasında</a:t>
            </a:r>
            <a:r>
              <a:rPr lang="en-IN" sz="2000" b="0" i="0" dirty="0">
                <a:solidFill>
                  <a:schemeClr val="bg1"/>
                </a:solidFill>
                <a:effectLst/>
                <a:latin typeface="Coda" panose="020B0500000000000004" pitchFamily="34" charset="0"/>
                <a:cs typeface="Heebo" pitchFamily="2" charset="-79"/>
              </a:rPr>
              <a:t> bile </a:t>
            </a:r>
            <a:r>
              <a:rPr lang="en-IN" sz="2000" b="0" i="0" dirty="0" err="1">
                <a:solidFill>
                  <a:schemeClr val="bg1"/>
                </a:solidFill>
                <a:effectLst/>
                <a:latin typeface="Coda" panose="020B0500000000000004" pitchFamily="34" charset="0"/>
                <a:cs typeface="Heebo" pitchFamily="2" charset="-79"/>
              </a:rPr>
              <a:t>kullanılabilir</a:t>
            </a:r>
            <a:r>
              <a:rPr lang="en-IN" sz="2000" b="0" i="0" dirty="0">
                <a:solidFill>
                  <a:schemeClr val="bg1"/>
                </a:solidFill>
                <a:effectLst/>
                <a:latin typeface="Coda" panose="020B0500000000000004" pitchFamily="34" charset="0"/>
                <a:cs typeface="Heebo" pitchFamily="2" charset="-79"/>
              </a:rPr>
              <a:t>.</a:t>
            </a:r>
            <a:r>
              <a:rPr lang="tr-TR" sz="2000" b="0" i="0" dirty="0">
                <a:solidFill>
                  <a:schemeClr val="bg1"/>
                </a:solidFill>
                <a:effectLst/>
                <a:latin typeface="Coda" panose="020B0500000000000004" pitchFamily="34" charset="0"/>
                <a:cs typeface="Heebo" pitchFamily="2" charset="-79"/>
              </a:rPr>
              <a:t> </a:t>
            </a:r>
            <a:r>
              <a:rPr lang="tr-TR" sz="2000" dirty="0">
                <a:solidFill>
                  <a:schemeClr val="bg1"/>
                </a:solidFill>
                <a:latin typeface="Coda" panose="020B0500000000000004" pitchFamily="34" charset="0"/>
                <a:cs typeface="Heebo" pitchFamily="2" charset="-79"/>
              </a:rPr>
              <a:t>Yüz bileşenlerinin yüzdeki yeri ve şekilleri bulunur (burun, gözler, ağız, kaşlar, bıyık, sakal). Yüz  geometrisini simgeleyen bir özellik vektörü, yüz bileşenlerinden ya da yüz özellik bölgelerinden çıkartılan biçimdir. </a:t>
            </a:r>
          </a:p>
        </p:txBody>
      </p:sp>
      <p:pic>
        <p:nvPicPr>
          <p:cNvPr id="4" name="Resim 3">
            <a:extLst>
              <a:ext uri="{FF2B5EF4-FFF2-40B4-BE49-F238E27FC236}">
                <a16:creationId xmlns:a16="http://schemas.microsoft.com/office/drawing/2014/main" id="{958A5DFC-4761-87D2-A11B-18C0A2D7C81A}"/>
              </a:ext>
            </a:extLst>
          </p:cNvPr>
          <p:cNvPicPr>
            <a:picLocks noChangeAspect="1"/>
          </p:cNvPicPr>
          <p:nvPr/>
        </p:nvPicPr>
        <p:blipFill>
          <a:blip r:embed="rId2"/>
          <a:stretch>
            <a:fillRect/>
          </a:stretch>
        </p:blipFill>
        <p:spPr>
          <a:xfrm>
            <a:off x="8593164" y="1574172"/>
            <a:ext cx="3344652" cy="3004074"/>
          </a:xfrm>
          <a:prstGeom prst="rect">
            <a:avLst/>
          </a:prstGeom>
        </p:spPr>
      </p:pic>
      <p:pic>
        <p:nvPicPr>
          <p:cNvPr id="8" name="Resim 7">
            <a:extLst>
              <a:ext uri="{FF2B5EF4-FFF2-40B4-BE49-F238E27FC236}">
                <a16:creationId xmlns:a16="http://schemas.microsoft.com/office/drawing/2014/main" id="{F6C5E9A5-B278-D9BD-60A9-4797A568E921}"/>
              </a:ext>
            </a:extLst>
          </p:cNvPr>
          <p:cNvPicPr>
            <a:picLocks noChangeAspect="1"/>
          </p:cNvPicPr>
          <p:nvPr/>
        </p:nvPicPr>
        <p:blipFill>
          <a:blip r:embed="rId3"/>
          <a:stretch>
            <a:fillRect/>
          </a:stretch>
        </p:blipFill>
        <p:spPr>
          <a:xfrm>
            <a:off x="8593164" y="4842267"/>
            <a:ext cx="3344652" cy="1682374"/>
          </a:xfrm>
          <a:prstGeom prst="rect">
            <a:avLst/>
          </a:prstGeom>
        </p:spPr>
      </p:pic>
    </p:spTree>
    <p:extLst>
      <p:ext uri="{BB962C8B-B14F-4D97-AF65-F5344CB8AC3E}">
        <p14:creationId xmlns:p14="http://schemas.microsoft.com/office/powerpoint/2010/main" val="4046323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999CF-943E-4197-B65F-B4C554CAB6AC}"/>
              </a:ext>
            </a:extLst>
          </p:cNvPr>
          <p:cNvSpPr/>
          <p:nvPr/>
        </p:nvSpPr>
        <p:spPr>
          <a:xfrm rot="2700000">
            <a:off x="-311509" y="-4600032"/>
            <a:ext cx="7256046" cy="1265446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3" y="1110321"/>
            <a:ext cx="6921717" cy="954107"/>
          </a:xfrm>
          <a:prstGeom prst="rect">
            <a:avLst/>
          </a:prstGeom>
          <a:noFill/>
        </p:spPr>
        <p:txBody>
          <a:bodyPr wrap="square" rtlCol="0">
            <a:spAutoFit/>
          </a:bodyPr>
          <a:lstStyle/>
          <a:p>
            <a:r>
              <a:rPr lang="en-US" sz="2800" dirty="0">
                <a:solidFill>
                  <a:schemeClr val="bg1"/>
                </a:solidFill>
              </a:rPr>
              <a:t>Real Time Multi Face Blurring on Uncontrolled Environment based on</a:t>
            </a:r>
            <a:r>
              <a:rPr lang="tr-TR" sz="2800" dirty="0">
                <a:solidFill>
                  <a:schemeClr val="bg1"/>
                </a:solidFill>
              </a:rPr>
              <a:t> </a:t>
            </a:r>
            <a:r>
              <a:rPr lang="en-US" sz="2800" dirty="0">
                <a:solidFill>
                  <a:schemeClr val="bg1"/>
                </a:solidFill>
              </a:rPr>
              <a:t>Color Space algorithm</a:t>
            </a:r>
          </a:p>
        </p:txBody>
      </p:sp>
      <p:sp>
        <p:nvSpPr>
          <p:cNvPr id="9" name="TextBox 8">
            <a:extLst>
              <a:ext uri="{FF2B5EF4-FFF2-40B4-BE49-F238E27FC236}">
                <a16:creationId xmlns:a16="http://schemas.microsoft.com/office/drawing/2014/main" id="{C6A84948-9D48-4A13-8E91-A07FD936E6D8}"/>
              </a:ext>
            </a:extLst>
          </p:cNvPr>
          <p:cNvSpPr txBox="1"/>
          <p:nvPr/>
        </p:nvSpPr>
        <p:spPr>
          <a:xfrm>
            <a:off x="695326" y="2245013"/>
            <a:ext cx="5283444" cy="1531445"/>
          </a:xfrm>
          <a:prstGeom prst="rect">
            <a:avLst/>
          </a:prstGeom>
          <a:noFill/>
        </p:spPr>
        <p:txBody>
          <a:bodyPr wrap="square" rtlCol="0">
            <a:spAutoFit/>
          </a:bodyPr>
          <a:lstStyle/>
          <a:p>
            <a:pPr algn="just">
              <a:lnSpc>
                <a:spcPct val="150000"/>
              </a:lnSpc>
            </a:pPr>
            <a:r>
              <a:rPr lang="tr-TR" sz="1600" dirty="0">
                <a:solidFill>
                  <a:srgbClr val="F1F2F2"/>
                </a:solidFill>
                <a:latin typeface="-apple-system"/>
              </a:rPr>
              <a:t>K</a:t>
            </a:r>
            <a:r>
              <a:rPr lang="tr-TR" sz="1600" b="0" i="0" dirty="0">
                <a:solidFill>
                  <a:srgbClr val="F1F2F2"/>
                </a:solidFill>
                <a:effectLst/>
                <a:latin typeface="-apple-system"/>
              </a:rPr>
              <a:t>ontrolsüz ortamda gerçek zamanlı görselleri </a:t>
            </a:r>
            <a:r>
              <a:rPr lang="tr-TR" sz="1600" b="0" i="0" dirty="0" err="1">
                <a:solidFill>
                  <a:srgbClr val="F1F2F2"/>
                </a:solidFill>
                <a:effectLst/>
                <a:latin typeface="-apple-system"/>
              </a:rPr>
              <a:t>Haar</a:t>
            </a:r>
            <a:r>
              <a:rPr lang="tr-TR" sz="1600" b="0" i="0" dirty="0">
                <a:solidFill>
                  <a:srgbClr val="F1F2F2"/>
                </a:solidFill>
                <a:effectLst/>
                <a:latin typeface="-apple-system"/>
              </a:rPr>
              <a:t> sınıflandırma algoritması ile tahmini yüz kareleri oluşturma ve HSV renk uzayı kullanarak, RGB yönteminden daha iyi performans elde etmesi üzerine kurulu bir algoritma.</a:t>
            </a:r>
            <a:endParaRPr lang="en-IN" sz="1600" dirty="0">
              <a:solidFill>
                <a:schemeClr val="bg1"/>
              </a:solidFill>
              <a:latin typeface="Coda" panose="020B0500000000000004" pitchFamily="34" charset="0"/>
              <a:cs typeface="Heebo"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5965" t="184" r="16633" b="-184"/>
          <a:stretch/>
        </p:blipFill>
        <p:spPr>
          <a:xfrm>
            <a:off x="3303814" y="-37558"/>
            <a:ext cx="8964387" cy="6908259"/>
          </a:xfrm>
        </p:spPr>
      </p:pic>
    </p:spTree>
    <p:extLst>
      <p:ext uri="{BB962C8B-B14F-4D97-AF65-F5344CB8AC3E}">
        <p14:creationId xmlns:p14="http://schemas.microsoft.com/office/powerpoint/2010/main" val="239056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389558" y="725376"/>
            <a:ext cx="10246358" cy="584775"/>
          </a:xfrm>
          <a:prstGeom prst="rect">
            <a:avLst/>
          </a:prstGeom>
          <a:noFill/>
        </p:spPr>
        <p:txBody>
          <a:bodyPr wrap="square" rtlCol="0">
            <a:spAutoFit/>
          </a:bodyPr>
          <a:lstStyle/>
          <a:p>
            <a:r>
              <a:rPr lang="tr-TR" sz="3200" b="1" dirty="0">
                <a:solidFill>
                  <a:schemeClr val="bg1"/>
                </a:solidFill>
                <a:latin typeface="Coda" panose="020B0500000000000004" pitchFamily="34" charset="0"/>
                <a:cs typeface="Heebo Medium" pitchFamily="2" charset="-79"/>
              </a:rPr>
              <a:t>HSV Renk Uzayı</a:t>
            </a:r>
            <a:endParaRPr lang="es-ES" sz="3200" b="1" dirty="0">
              <a:solidFill>
                <a:schemeClr val="bg1"/>
              </a:solidFill>
              <a:latin typeface="Coda" panose="020B0500000000000004" pitchFamily="34" charset="0"/>
              <a:cs typeface="Heebo Medium" pitchFamily="2" charset="-79"/>
            </a:endParaRPr>
          </a:p>
        </p:txBody>
      </p:sp>
      <p:sp>
        <p:nvSpPr>
          <p:cNvPr id="5" name="TextBox 8">
            <a:extLst>
              <a:ext uri="{FF2B5EF4-FFF2-40B4-BE49-F238E27FC236}">
                <a16:creationId xmlns:a16="http://schemas.microsoft.com/office/drawing/2014/main" id="{4F9CFAED-83A6-5A7D-0C04-8803E5A544CA}"/>
              </a:ext>
            </a:extLst>
          </p:cNvPr>
          <p:cNvSpPr txBox="1"/>
          <p:nvPr/>
        </p:nvSpPr>
        <p:spPr>
          <a:xfrm>
            <a:off x="389558" y="2130565"/>
            <a:ext cx="6800514" cy="1891287"/>
          </a:xfrm>
          <a:prstGeom prst="rect">
            <a:avLst/>
          </a:prstGeom>
          <a:noFill/>
        </p:spPr>
        <p:txBody>
          <a:bodyPr wrap="square" rtlCol="0">
            <a:spAutoFit/>
          </a:bodyPr>
          <a:lstStyle/>
          <a:p>
            <a:pPr algn="just">
              <a:lnSpc>
                <a:spcPct val="150000"/>
              </a:lnSpc>
            </a:pPr>
            <a:r>
              <a:rPr lang="en-IN" sz="2000" b="0" i="0" dirty="0">
                <a:solidFill>
                  <a:schemeClr val="bg1"/>
                </a:solidFill>
                <a:effectLst/>
                <a:latin typeface="Coda" panose="020B0500000000000004" pitchFamily="34" charset="0"/>
                <a:cs typeface="Heebo" pitchFamily="2" charset="-79"/>
              </a:rPr>
              <a:t>HSL </a:t>
            </a:r>
            <a:r>
              <a:rPr lang="en-IN" sz="2000" b="0" i="0" dirty="0" err="1">
                <a:solidFill>
                  <a:schemeClr val="bg1"/>
                </a:solidFill>
                <a:effectLst/>
                <a:latin typeface="Coda" panose="020B0500000000000004" pitchFamily="34" charset="0"/>
                <a:cs typeface="Heebo" pitchFamily="2" charset="-79"/>
              </a:rPr>
              <a:t>ve</a:t>
            </a:r>
            <a:r>
              <a:rPr lang="en-IN" sz="2000" b="0" i="0" dirty="0">
                <a:solidFill>
                  <a:schemeClr val="bg1"/>
                </a:solidFill>
                <a:effectLst/>
                <a:latin typeface="Coda" panose="020B0500000000000004" pitchFamily="34" charset="0"/>
                <a:cs typeface="Heebo" pitchFamily="2" charset="-79"/>
              </a:rPr>
              <a:t> HSV, 1970'lerde </a:t>
            </a:r>
            <a:r>
              <a:rPr lang="en-IN" sz="2000" b="0" i="0" dirty="0" err="1">
                <a:solidFill>
                  <a:schemeClr val="bg1"/>
                </a:solidFill>
                <a:effectLst/>
                <a:latin typeface="Coda" panose="020B0500000000000004" pitchFamily="34" charset="0"/>
                <a:cs typeface="Heebo" pitchFamily="2" charset="-79"/>
              </a:rPr>
              <a:t>bilgisayar</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grafikleri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araştırmacıları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tarafından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insan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vizyonunun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renk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oluşturma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özelliklerini</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algılama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biçimiyle</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daha</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yakından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uyumlu</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olması</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için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tasarlanan</a:t>
            </a:r>
            <a:r>
              <a:rPr lang="tr-TR" sz="2000" b="0" i="0" dirty="0">
                <a:solidFill>
                  <a:schemeClr val="bg1"/>
                </a:solidFill>
                <a:effectLst/>
                <a:latin typeface="Coda" panose="020B0500000000000004" pitchFamily="34" charset="0"/>
                <a:cs typeface="Heebo" pitchFamily="2" charset="-79"/>
              </a:rPr>
              <a:t>,</a:t>
            </a:r>
            <a:r>
              <a:rPr lang="en-IN" sz="2000" b="0" i="0" dirty="0">
                <a:solidFill>
                  <a:schemeClr val="bg1"/>
                </a:solidFill>
                <a:effectLst/>
                <a:latin typeface="Coda" panose="020B0500000000000004" pitchFamily="34" charset="0"/>
                <a:cs typeface="Heebo" pitchFamily="2" charset="-79"/>
              </a:rPr>
              <a:t> RGB </a:t>
            </a:r>
            <a:r>
              <a:rPr lang="en-IN" sz="2000" b="0" i="0" dirty="0" err="1">
                <a:solidFill>
                  <a:schemeClr val="bg1"/>
                </a:solidFill>
                <a:effectLst/>
                <a:latin typeface="Coda" panose="020B0500000000000004" pitchFamily="34" charset="0"/>
                <a:cs typeface="Heebo" pitchFamily="2" charset="-79"/>
              </a:rPr>
              <a:t>renk</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modelinin</a:t>
            </a:r>
            <a:r>
              <a:rPr lang="en-IN" sz="2000" b="0" i="0" dirty="0">
                <a:solidFill>
                  <a:schemeClr val="bg1"/>
                </a:solidFill>
                <a:effectLst/>
                <a:latin typeface="Coda" panose="020B0500000000000004" pitchFamily="34" charset="0"/>
                <a:cs typeface="Heebo" pitchFamily="2" charset="-79"/>
              </a:rPr>
              <a:t> </a:t>
            </a:r>
            <a:r>
              <a:rPr lang="en-IN" sz="2000" b="0" i="0" dirty="0" err="1">
                <a:solidFill>
                  <a:schemeClr val="bg1"/>
                </a:solidFill>
                <a:effectLst/>
                <a:latin typeface="Coda" panose="020B0500000000000004" pitchFamily="34" charset="0"/>
                <a:cs typeface="Heebo" pitchFamily="2" charset="-79"/>
              </a:rPr>
              <a:t>alternati</a:t>
            </a:r>
            <a:r>
              <a:rPr lang="tr-TR" sz="2000" b="0" i="0" dirty="0" err="1">
                <a:solidFill>
                  <a:schemeClr val="bg1"/>
                </a:solidFill>
                <a:effectLst/>
                <a:latin typeface="Coda" panose="020B0500000000000004" pitchFamily="34" charset="0"/>
                <a:cs typeface="Heebo" pitchFamily="2" charset="-79"/>
              </a:rPr>
              <a:t>fidir</a:t>
            </a:r>
            <a:r>
              <a:rPr lang="en-IN" sz="2000" b="0" i="0" dirty="0">
                <a:solidFill>
                  <a:schemeClr val="bg1"/>
                </a:solidFill>
                <a:effectLst/>
                <a:latin typeface="Coda" panose="020B0500000000000004" pitchFamily="34" charset="0"/>
                <a:cs typeface="Heebo" pitchFamily="2" charset="-79"/>
              </a:rPr>
              <a:t>.</a:t>
            </a:r>
            <a:endParaRPr lang="tr-TR" sz="2000" dirty="0">
              <a:solidFill>
                <a:schemeClr val="bg1"/>
              </a:solidFill>
              <a:latin typeface="Coda" panose="020B0500000000000004" pitchFamily="34" charset="0"/>
              <a:cs typeface="Heebo" pitchFamily="2" charset="-79"/>
            </a:endParaRPr>
          </a:p>
        </p:txBody>
      </p:sp>
      <p:pic>
        <p:nvPicPr>
          <p:cNvPr id="3" name="Resim 2">
            <a:extLst>
              <a:ext uri="{FF2B5EF4-FFF2-40B4-BE49-F238E27FC236}">
                <a16:creationId xmlns:a16="http://schemas.microsoft.com/office/drawing/2014/main" id="{3D84C4F8-D337-259E-FC0E-86CFF5268C97}"/>
              </a:ext>
            </a:extLst>
          </p:cNvPr>
          <p:cNvPicPr>
            <a:picLocks noChangeAspect="1"/>
          </p:cNvPicPr>
          <p:nvPr/>
        </p:nvPicPr>
        <p:blipFill>
          <a:blip r:embed="rId2"/>
          <a:stretch>
            <a:fillRect/>
          </a:stretch>
        </p:blipFill>
        <p:spPr>
          <a:xfrm>
            <a:off x="7834635" y="973321"/>
            <a:ext cx="3809745" cy="3809745"/>
          </a:xfrm>
          <a:prstGeom prst="rect">
            <a:avLst/>
          </a:prstGeom>
        </p:spPr>
      </p:pic>
      <p:pic>
        <p:nvPicPr>
          <p:cNvPr id="7" name="Resim 6">
            <a:extLst>
              <a:ext uri="{FF2B5EF4-FFF2-40B4-BE49-F238E27FC236}">
                <a16:creationId xmlns:a16="http://schemas.microsoft.com/office/drawing/2014/main" id="{DEF7B6AC-98FC-3CB3-4C9A-0C82931327FF}"/>
              </a:ext>
            </a:extLst>
          </p:cNvPr>
          <p:cNvPicPr>
            <a:picLocks noChangeAspect="1"/>
          </p:cNvPicPr>
          <p:nvPr/>
        </p:nvPicPr>
        <p:blipFill>
          <a:blip r:embed="rId3"/>
          <a:stretch>
            <a:fillRect/>
          </a:stretch>
        </p:blipFill>
        <p:spPr>
          <a:xfrm>
            <a:off x="7834635" y="4971355"/>
            <a:ext cx="3809745" cy="1287359"/>
          </a:xfrm>
          <a:prstGeom prst="rect">
            <a:avLst/>
          </a:prstGeom>
        </p:spPr>
      </p:pic>
    </p:spTree>
    <p:extLst>
      <p:ext uri="{BB962C8B-B14F-4D97-AF65-F5344CB8AC3E}">
        <p14:creationId xmlns:p14="http://schemas.microsoft.com/office/powerpoint/2010/main" val="675229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2004</TotalTime>
  <Words>861</Words>
  <Application>Microsoft Office PowerPoint</Application>
  <PresentationFormat>Geniş ekran</PresentationFormat>
  <Paragraphs>40</Paragraphs>
  <Slides>15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-apple-system</vt:lpstr>
      <vt:lpstr>Arial</vt:lpstr>
      <vt:lpstr>Calibri</vt:lpstr>
      <vt:lpstr>Calibri Light</vt:lpstr>
      <vt:lpstr>Coda</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20010310026@ogrenci.bartin.edu.tr</dc:creator>
  <cp:lastModifiedBy>Seyfullah Kurt</cp:lastModifiedBy>
  <cp:revision>112</cp:revision>
  <dcterms:created xsi:type="dcterms:W3CDTF">2022-02-18T05:12:15Z</dcterms:created>
  <dcterms:modified xsi:type="dcterms:W3CDTF">2023-04-30T12:52:05Z</dcterms:modified>
</cp:coreProperties>
</file>